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65" r:id="rId1"/>
  </p:sldMasterIdLst>
  <p:notesMasterIdLst>
    <p:notesMasterId r:id="rId44"/>
  </p:notesMasterIdLst>
  <p:handoutMasterIdLst>
    <p:handoutMasterId r:id="rId45"/>
  </p:handoutMasterIdLst>
  <p:sldIdLst>
    <p:sldId id="415" r:id="rId2"/>
    <p:sldId id="357" r:id="rId3"/>
    <p:sldId id="256" r:id="rId4"/>
    <p:sldId id="314" r:id="rId5"/>
    <p:sldId id="300" r:id="rId6"/>
    <p:sldId id="301" r:id="rId7"/>
    <p:sldId id="302" r:id="rId8"/>
    <p:sldId id="338" r:id="rId9"/>
    <p:sldId id="303" r:id="rId10"/>
    <p:sldId id="339" r:id="rId11"/>
    <p:sldId id="389" r:id="rId12"/>
    <p:sldId id="304" r:id="rId13"/>
    <p:sldId id="305" r:id="rId14"/>
    <p:sldId id="306" r:id="rId15"/>
    <p:sldId id="307" r:id="rId16"/>
    <p:sldId id="340" r:id="rId17"/>
    <p:sldId id="342" r:id="rId18"/>
    <p:sldId id="411" r:id="rId19"/>
    <p:sldId id="413" r:id="rId20"/>
    <p:sldId id="391" r:id="rId21"/>
    <p:sldId id="414" r:id="rId22"/>
    <p:sldId id="392" r:id="rId23"/>
    <p:sldId id="397" r:id="rId24"/>
    <p:sldId id="393" r:id="rId25"/>
    <p:sldId id="394" r:id="rId26"/>
    <p:sldId id="396" r:id="rId27"/>
    <p:sldId id="395" r:id="rId28"/>
    <p:sldId id="390" r:id="rId29"/>
    <p:sldId id="315" r:id="rId30"/>
    <p:sldId id="354" r:id="rId31"/>
    <p:sldId id="320" r:id="rId32"/>
    <p:sldId id="400" r:id="rId33"/>
    <p:sldId id="401" r:id="rId34"/>
    <p:sldId id="402" r:id="rId35"/>
    <p:sldId id="403" r:id="rId36"/>
    <p:sldId id="404" r:id="rId37"/>
    <p:sldId id="405" r:id="rId38"/>
    <p:sldId id="406" r:id="rId39"/>
    <p:sldId id="407" r:id="rId40"/>
    <p:sldId id="410" r:id="rId41"/>
    <p:sldId id="408" r:id="rId42"/>
    <p:sldId id="409" r:id="rId43"/>
  </p:sldIdLst>
  <p:sldSz cx="9144000" cy="6858000" type="screen4x3"/>
  <p:notesSz cx="7302500" cy="95885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>
          <p15:clr>
            <a:srgbClr val="A4A3A4"/>
          </p15:clr>
        </p15:guide>
        <p15:guide id="2" pos="537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elia Bell" initials="A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F4EA"/>
    <a:srgbClr val="00B7A5"/>
    <a:srgbClr val="FAFD00"/>
    <a:srgbClr val="D49FFF"/>
    <a:srgbClr val="83FD65"/>
    <a:srgbClr val="C0FEF9"/>
    <a:srgbClr val="60C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688" autoAdjust="0"/>
  </p:normalViewPr>
  <p:slideViewPr>
    <p:cSldViewPr>
      <p:cViewPr varScale="1">
        <p:scale>
          <a:sx n="53" d="100"/>
          <a:sy n="53" d="100"/>
        </p:scale>
        <p:origin x="84" y="1248"/>
      </p:cViewPr>
      <p:guideLst>
        <p:guide orient="horz" pos="1200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184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3377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4538"/>
            <a:ext cx="5351463" cy="4314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8852" tIns="50265" rIns="98852" bIns="502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3650" y="725488"/>
            <a:ext cx="4775200" cy="3581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842065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56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6725" algn="l" defTabSz="9556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35038" algn="l" defTabSz="9556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401763" algn="l" defTabSz="9556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70075" algn="l" defTabSz="9556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ln/>
        </p:spPr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0250" y="4554538"/>
            <a:ext cx="5842000" cy="43148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6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14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03014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03014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3014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03015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3015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3015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03015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3015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3015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030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0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3016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0E7B652-B8D1-4C19-88D5-35CC411BD77C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0" y="6411912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900" dirty="0" smtClean="0">
                <a:cs typeface="+mn-cs"/>
              </a:rPr>
              <a:t>© 2016 Cengage Learning. All Rights Reserved. May not be copied, scanned, or duplicated, in whole or in part, except for use as </a:t>
            </a:r>
          </a:p>
          <a:p>
            <a:pPr algn="ctr" eaLnBrk="1" hangingPunct="1">
              <a:defRPr/>
            </a:pPr>
            <a:r>
              <a:rPr lang="en-US" sz="900" dirty="0" smtClean="0">
                <a:cs typeface="+mn-cs"/>
              </a:rPr>
              <a:t>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C5561-B1CC-4FA6-AFF8-410E3E2BA8B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84BA2-906E-4AF7-BD86-07604ADF85B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029DC42-26CF-4FDD-96A3-C98BA3D1E3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8C77E-6624-43E3-8A4D-B9DEAF5DD62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7B4E5-B73A-4CC7-B2B5-0D3B47E6243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83934-973D-45F0-A7F9-2D1F7B5FCC9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EFE33-CB7E-4859-A37F-85295852503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9ADCF-055C-41C0-A7BD-BD39F1DFA58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13DAC-31A8-46BD-85E3-702C0B0D78A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A2271-C010-436C-A001-F99263BBA33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882AF-F4E3-4AF2-804F-F7E3DE69E99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dirty="0"/>
          </a:p>
        </p:txBody>
      </p:sp>
      <p:sp>
        <p:nvSpPr>
          <p:cNvPr id="102912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dirty="0"/>
          </a:p>
        </p:txBody>
      </p:sp>
      <p:sp>
        <p:nvSpPr>
          <p:cNvPr id="102912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dirty="0"/>
          </a:p>
        </p:txBody>
      </p:sp>
      <p:sp>
        <p:nvSpPr>
          <p:cNvPr id="102912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dirty="0"/>
          </a:p>
        </p:txBody>
      </p:sp>
      <p:sp>
        <p:nvSpPr>
          <p:cNvPr id="102912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dirty="0"/>
          </a:p>
        </p:txBody>
      </p:sp>
      <p:sp>
        <p:nvSpPr>
          <p:cNvPr id="102912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dirty="0"/>
          </a:p>
        </p:txBody>
      </p:sp>
      <p:sp>
        <p:nvSpPr>
          <p:cNvPr id="102912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dirty="0"/>
          </a:p>
        </p:txBody>
      </p:sp>
      <p:sp>
        <p:nvSpPr>
          <p:cNvPr id="102912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1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1D13C41-FACF-4E2A-9FBB-79ADD99B2AA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6411912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900" dirty="0" smtClean="0">
                <a:cs typeface="+mn-cs"/>
              </a:rPr>
              <a:t>© 2016 Cengage Learning. All Rights Reserved. May not be copied, scanned, or duplicated, in whole or in part, except for use as </a:t>
            </a:r>
          </a:p>
          <a:p>
            <a:pPr algn="ctr" eaLnBrk="1" hangingPunct="1">
              <a:defRPr/>
            </a:pPr>
            <a:r>
              <a:rPr lang="en-US" sz="900" dirty="0" smtClean="0">
                <a:cs typeface="+mn-cs"/>
              </a:rPr>
              <a:t>permitted in a license distributed with a certain product or service or otherwise on a password-protected website for classroom use.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3" r:id="rId8"/>
    <p:sldLayoutId id="2147484174" r:id="rId9"/>
    <p:sldLayoutId id="2147484175" r:id="rId10"/>
    <p:sldLayoutId id="2147484176" r:id="rId11"/>
    <p:sldLayoutId id="214748417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5A1012E-BD0A-4CC2-BE01-61D40EDAAF1D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Brigham &amp; </a:t>
            </a:r>
            <a:r>
              <a:rPr lang="en-US" dirty="0" err="1" smtClean="0"/>
              <a:t>Daves</a:t>
            </a:r>
            <a:endParaRPr lang="en-US" dirty="0"/>
          </a:p>
        </p:txBody>
      </p:sp>
      <p:sp>
        <p:nvSpPr>
          <p:cNvPr id="166919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Intermediate Financial Management, 12</a:t>
            </a:r>
            <a:r>
              <a:rPr lang="en-US" sz="4000" b="1" baseline="30000" dirty="0" smtClean="0">
                <a:solidFill>
                  <a:schemeClr val="tx2"/>
                </a:solidFill>
              </a:rPr>
              <a:t>th</a:t>
            </a:r>
            <a:r>
              <a:rPr lang="en-US" sz="4000" b="1" dirty="0" smtClean="0">
                <a:solidFill>
                  <a:schemeClr val="tx2"/>
                </a:solidFill>
              </a:rPr>
              <a:t> edition</a:t>
            </a:r>
            <a:endParaRPr lang="en-US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1A28-9568-489B-8601-A56D5004B9B3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Becoming a Public Corporation and Growing Afterwards</a:t>
            </a:r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Initial Public Offering (IPO) of Stock</a:t>
            </a:r>
          </a:p>
          <a:p>
            <a:pPr lvl="1"/>
            <a:r>
              <a:rPr lang="en-US" dirty="0"/>
              <a:t>Raises cash</a:t>
            </a:r>
          </a:p>
          <a:p>
            <a:pPr lvl="1"/>
            <a:r>
              <a:rPr lang="en-US" dirty="0"/>
              <a:t>Allows founders and pre-IPO investors to “harvest” some of their wealth</a:t>
            </a:r>
          </a:p>
          <a:p>
            <a:r>
              <a:rPr lang="en-US" dirty="0"/>
              <a:t>Subsequent issues of debt and equity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E168-70C2-434F-8762-CD5DF59F76FA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963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Agency Problems and Corporate Governance</a:t>
            </a:r>
          </a:p>
        </p:txBody>
      </p:sp>
      <p:sp>
        <p:nvSpPr>
          <p:cNvPr id="9635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Agency problem: managers may act in their own interests and not on behalf of owners (stockholders)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Corporate governance  is the set of rules that control a company’s behavior towards its directors, managers, employees, shareholders, creditors, customers, competitors, and community.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Corporate governance can help control agency problems.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3B8EF-A826-4E46-8F23-45CAB2BD9ADB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012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What should be management’s primary objective?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primary objective should be shareholder wealth maximization, which translates to maximizing the fundamental stock price.</a:t>
            </a:r>
          </a:p>
          <a:p>
            <a:pPr lvl="1"/>
            <a:r>
              <a:rPr lang="en-US" dirty="0"/>
              <a:t>Should firms behave ethically?  YES!</a:t>
            </a:r>
          </a:p>
          <a:p>
            <a:pPr lvl="1"/>
            <a:r>
              <a:rPr lang="en-US" dirty="0"/>
              <a:t>Do firms have any responsibilities to society at large? YES!  Shareholders are also members of society.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03FA-AB73-4F94-942D-F76FEF03909F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114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Is maximizing stock price good for society, employees, and customers?</a:t>
            </a:r>
          </a:p>
        </p:txBody>
      </p:sp>
      <p:sp>
        <p:nvSpPr>
          <p:cNvPr id="91147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Employment growth is higher in firms that try to maximize stock price. On average, employment goes up in: </a:t>
            </a:r>
          </a:p>
          <a:p>
            <a:pPr lvl="1"/>
            <a:r>
              <a:rPr lang="en-US" dirty="0"/>
              <a:t>firms that make managers into owners (such as LBO firms)</a:t>
            </a:r>
          </a:p>
          <a:p>
            <a:pPr lvl="1"/>
            <a:r>
              <a:rPr lang="en-US" dirty="0"/>
              <a:t>firms that were owned by the government but that have been sold to private investors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6324600" y="6172200"/>
            <a:ext cx="1676400" cy="3635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charset="0"/>
              </a:rPr>
              <a:t>(Continued)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6CF7-9173-4A9D-9465-5D4A941013E5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Is maximizing stock price good? </a:t>
            </a:r>
            <a:r>
              <a:rPr lang="en-US" sz="3200" dirty="0"/>
              <a:t>(Continued)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Consumer welfare is higher in capitalist free market economies than in communist or socialist economies.</a:t>
            </a:r>
          </a:p>
          <a:p>
            <a:pPr>
              <a:lnSpc>
                <a:spcPct val="90000"/>
              </a:lnSpc>
            </a:pPr>
            <a:r>
              <a:rPr lang="en-US" i="1" dirty="0"/>
              <a:t>Fortune</a:t>
            </a:r>
            <a:r>
              <a:rPr lang="en-US" dirty="0"/>
              <a:t> lists the most admired firms.  In addition to high stock returns, these firms have: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high quality from customers’ view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employees who like working there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9DBA-9B88-41B7-8067-366E6806C408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What three aspects of cash flows affect an investment’s value?</a:t>
            </a:r>
          </a:p>
        </p:txBody>
      </p:sp>
      <p:sp>
        <p:nvSpPr>
          <p:cNvPr id="93194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Amount of expected cash flows (bigger is better)</a:t>
            </a:r>
          </a:p>
          <a:p>
            <a:r>
              <a:rPr lang="en-US" dirty="0"/>
              <a:t>Timing of the cash flow stream (sooner is better)</a:t>
            </a:r>
          </a:p>
          <a:p>
            <a:r>
              <a:rPr lang="en-US" dirty="0"/>
              <a:t>Risk of the cash flows (less risk is better)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984B-C9F3-4923-A069-C3CE518120E2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Cash Flows (FCF)</a:t>
            </a:r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Free cash flows are the cash flows that are available (or free) for distribution to all investors (stockholders and creditors).</a:t>
            </a:r>
          </a:p>
          <a:p>
            <a:r>
              <a:rPr lang="en-US" dirty="0"/>
              <a:t>FCF = sales revenues - operating costs - operating taxes - required investments in operating capital.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E64-594E-44AB-9C56-040F93FB90CF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weighted average cost of capital (WACC)?  </a:t>
            </a:r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WACC is the average rate of return required by all of the company’s investors.</a:t>
            </a:r>
          </a:p>
          <a:p>
            <a:r>
              <a:rPr lang="en-US" sz="2800" dirty="0"/>
              <a:t>WACC is affected by:</a:t>
            </a:r>
          </a:p>
          <a:p>
            <a:pPr lvl="1"/>
            <a:r>
              <a:rPr lang="en-US" sz="2400" dirty="0"/>
              <a:t>Capital structure (the firm’s relative use of debt and equity as sources of financing)</a:t>
            </a:r>
          </a:p>
          <a:p>
            <a:pPr lvl="1"/>
            <a:r>
              <a:rPr lang="en-US" sz="2400" dirty="0"/>
              <a:t>Interest rates</a:t>
            </a:r>
          </a:p>
          <a:p>
            <a:pPr lvl="1"/>
            <a:r>
              <a:rPr lang="en-US" sz="2400" dirty="0"/>
              <a:t>Risk of the firm</a:t>
            </a:r>
          </a:p>
          <a:p>
            <a:pPr lvl="1"/>
            <a:r>
              <a:rPr lang="en-US" sz="2400" dirty="0"/>
              <a:t>Investors’ overall attitude toward risk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3615-B50D-45EF-9D9B-131FB47E257E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01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What determines a firm’s fundamental, or intrinsic, value?</a:t>
            </a:r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590800"/>
            <a:ext cx="7340600" cy="135255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Intrinsic value is the sum of all the future expected free cash flows when converted into today’s dollars: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</p:txBody>
      </p:sp>
      <p:grpSp>
        <p:nvGrpSpPr>
          <p:cNvPr id="1017860" name="Group 4"/>
          <p:cNvGrpSpPr>
            <a:grpSpLocks/>
          </p:cNvGrpSpPr>
          <p:nvPr/>
        </p:nvGrpSpPr>
        <p:grpSpPr bwMode="auto">
          <a:xfrm>
            <a:off x="609600" y="4270375"/>
            <a:ext cx="8329613" cy="984250"/>
            <a:chOff x="465" y="2690"/>
            <a:chExt cx="5247" cy="620"/>
          </a:xfrm>
        </p:grpSpPr>
        <p:sp>
          <p:nvSpPr>
            <p:cNvPr id="1017861" name="Text Box 5"/>
            <p:cNvSpPr txBox="1">
              <a:spLocks noChangeArrowheads="1"/>
            </p:cNvSpPr>
            <p:nvPr/>
          </p:nvSpPr>
          <p:spPr bwMode="auto">
            <a:xfrm>
              <a:off x="465" y="2832"/>
              <a:ext cx="3939" cy="2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Value =                    +                     + … +</a:t>
              </a:r>
            </a:p>
          </p:txBody>
        </p:sp>
        <p:sp>
          <p:nvSpPr>
            <p:cNvPr id="1017862" name="Text Box 6"/>
            <p:cNvSpPr txBox="1">
              <a:spLocks noChangeArrowheads="1"/>
            </p:cNvSpPr>
            <p:nvPr/>
          </p:nvSpPr>
          <p:spPr bwMode="auto">
            <a:xfrm>
              <a:off x="1488" y="2690"/>
              <a:ext cx="672" cy="2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FCF</a:t>
              </a:r>
              <a:r>
                <a:rPr lang="en-US" sz="2400" baseline="-25000" dirty="0"/>
                <a:t>1</a:t>
              </a:r>
            </a:p>
          </p:txBody>
        </p:sp>
        <p:sp>
          <p:nvSpPr>
            <p:cNvPr id="1017863" name="Text Box 7"/>
            <p:cNvSpPr txBox="1">
              <a:spLocks noChangeArrowheads="1"/>
            </p:cNvSpPr>
            <p:nvPr/>
          </p:nvSpPr>
          <p:spPr bwMode="auto">
            <a:xfrm>
              <a:off x="2880" y="2690"/>
              <a:ext cx="672" cy="2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FCF</a:t>
              </a:r>
              <a:r>
                <a:rPr lang="en-US" sz="2400" baseline="-25000" dirty="0"/>
                <a:t>2</a:t>
              </a:r>
            </a:p>
          </p:txBody>
        </p:sp>
        <p:sp>
          <p:nvSpPr>
            <p:cNvPr id="1017864" name="Text Box 8"/>
            <p:cNvSpPr txBox="1">
              <a:spLocks noChangeArrowheads="1"/>
            </p:cNvSpPr>
            <p:nvPr/>
          </p:nvSpPr>
          <p:spPr bwMode="auto">
            <a:xfrm>
              <a:off x="4656" y="2690"/>
              <a:ext cx="672" cy="2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FCF</a:t>
              </a:r>
              <a:r>
                <a:rPr lang="en-US" sz="2400" baseline="-25000" dirty="0"/>
                <a:t>∞</a:t>
              </a:r>
            </a:p>
          </p:txBody>
        </p:sp>
        <p:sp>
          <p:nvSpPr>
            <p:cNvPr id="1017865" name="Text Box 9"/>
            <p:cNvSpPr txBox="1">
              <a:spLocks noChangeArrowheads="1"/>
            </p:cNvSpPr>
            <p:nvPr/>
          </p:nvSpPr>
          <p:spPr bwMode="auto">
            <a:xfrm>
              <a:off x="1200" y="3024"/>
              <a:ext cx="1296" cy="2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(1 + WACC)</a:t>
              </a:r>
              <a:r>
                <a:rPr lang="en-US" sz="2400" baseline="30000" dirty="0"/>
                <a:t>1</a:t>
              </a:r>
            </a:p>
          </p:txBody>
        </p:sp>
        <p:sp>
          <p:nvSpPr>
            <p:cNvPr id="1017866" name="Text Box 10"/>
            <p:cNvSpPr txBox="1">
              <a:spLocks noChangeArrowheads="1"/>
            </p:cNvSpPr>
            <p:nvPr/>
          </p:nvSpPr>
          <p:spPr bwMode="auto">
            <a:xfrm>
              <a:off x="4368" y="3024"/>
              <a:ext cx="1344" cy="2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(1 + WACC)</a:t>
              </a:r>
              <a:r>
                <a:rPr lang="en-US" sz="2400" baseline="30000" dirty="0"/>
                <a:t>∞</a:t>
              </a:r>
            </a:p>
          </p:txBody>
        </p:sp>
        <p:sp>
          <p:nvSpPr>
            <p:cNvPr id="1017867" name="Text Box 11"/>
            <p:cNvSpPr txBox="1">
              <a:spLocks noChangeArrowheads="1"/>
            </p:cNvSpPr>
            <p:nvPr/>
          </p:nvSpPr>
          <p:spPr bwMode="auto">
            <a:xfrm>
              <a:off x="2544" y="3024"/>
              <a:ext cx="1248" cy="2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(1 + WACC)</a:t>
              </a:r>
              <a:r>
                <a:rPr lang="en-US" sz="2400" baseline="30000" dirty="0"/>
                <a:t>2</a:t>
              </a:r>
            </a:p>
          </p:txBody>
        </p:sp>
        <p:sp>
          <p:nvSpPr>
            <p:cNvPr id="1017868" name="Line 12"/>
            <p:cNvSpPr>
              <a:spLocks noChangeShapeType="1"/>
            </p:cNvSpPr>
            <p:nvPr/>
          </p:nvSpPr>
          <p:spPr bwMode="auto">
            <a:xfrm>
              <a:off x="1296" y="3024"/>
              <a:ext cx="105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488" tIns="44450" rIns="90488" bIns="44450"/>
            <a:lstStyle/>
            <a:p>
              <a:endParaRPr lang="en-US" dirty="0"/>
            </a:p>
          </p:txBody>
        </p:sp>
        <p:sp>
          <p:nvSpPr>
            <p:cNvPr id="1017869" name="Line 13"/>
            <p:cNvSpPr>
              <a:spLocks noChangeShapeType="1"/>
            </p:cNvSpPr>
            <p:nvPr/>
          </p:nvSpPr>
          <p:spPr bwMode="auto">
            <a:xfrm>
              <a:off x="2640" y="3024"/>
              <a:ext cx="105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488" tIns="44450" rIns="90488" bIns="44450"/>
            <a:lstStyle/>
            <a:p>
              <a:endParaRPr lang="en-US" dirty="0"/>
            </a:p>
          </p:txBody>
        </p:sp>
        <p:sp>
          <p:nvSpPr>
            <p:cNvPr id="1017870" name="Line 14"/>
            <p:cNvSpPr>
              <a:spLocks noChangeShapeType="1"/>
            </p:cNvSpPr>
            <p:nvPr/>
          </p:nvSpPr>
          <p:spPr bwMode="auto">
            <a:xfrm>
              <a:off x="4464" y="3024"/>
              <a:ext cx="105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488" tIns="44450" rIns="90488" bIns="44450"/>
            <a:lstStyle/>
            <a:p>
              <a:endParaRPr lang="en-US" dirty="0"/>
            </a:p>
          </p:txBody>
        </p:sp>
      </p:grpSp>
      <p:sp>
        <p:nvSpPr>
          <p:cNvPr id="1017871" name="Text Box 15"/>
          <p:cNvSpPr txBox="1">
            <a:spLocks noChangeArrowheads="1"/>
          </p:cNvSpPr>
          <p:nvPr/>
        </p:nvSpPr>
        <p:spPr bwMode="auto">
          <a:xfrm>
            <a:off x="990600" y="5715000"/>
            <a:ext cx="6553200" cy="3635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charset="0"/>
              </a:rPr>
              <a:t>See “big picture” diagram on next slide.</a:t>
            </a:r>
          </a:p>
        </p:txBody>
      </p:sp>
      <p:sp>
        <p:nvSpPr>
          <p:cNvPr id="1017872" name="Text Box 16"/>
          <p:cNvSpPr txBox="1">
            <a:spLocks noChangeArrowheads="1"/>
          </p:cNvSpPr>
          <p:nvPr/>
        </p:nvSpPr>
        <p:spPr bwMode="auto">
          <a:xfrm>
            <a:off x="7924800" y="5867400"/>
            <a:ext cx="1219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Times New Roman" pitchFamily="18" charset="0"/>
              </a:rPr>
              <a:t>(More . 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3647F-5553-4278-AC24-A38E124EDC9D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024002" name="Rectangle 2"/>
          <p:cNvSpPr>
            <a:spLocks noChangeArrowheads="1"/>
          </p:cNvSpPr>
          <p:nvPr/>
        </p:nvSpPr>
        <p:spPr bwMode="auto">
          <a:xfrm>
            <a:off x="0" y="0"/>
            <a:ext cx="9144000" cy="411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4003" name="AutoShape 3"/>
          <p:cNvSpPr>
            <a:spLocks noChangeArrowheads="1"/>
          </p:cNvSpPr>
          <p:nvPr/>
        </p:nvSpPr>
        <p:spPr bwMode="auto">
          <a:xfrm>
            <a:off x="990600" y="3124200"/>
            <a:ext cx="6934200" cy="914400"/>
          </a:xfrm>
          <a:prstGeom prst="roundRect">
            <a:avLst>
              <a:gd name="adj" fmla="val 16667"/>
            </a:avLst>
          </a:prstGeom>
          <a:solidFill>
            <a:srgbClr val="9DD3D7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 dirty="0">
              <a:latin typeface="Arial" charset="0"/>
            </a:endParaRPr>
          </a:p>
        </p:txBody>
      </p:sp>
      <p:sp>
        <p:nvSpPr>
          <p:cNvPr id="1024004" name="Text Box 4"/>
          <p:cNvSpPr txBox="1">
            <a:spLocks noChangeArrowheads="1"/>
          </p:cNvSpPr>
          <p:nvPr/>
        </p:nvSpPr>
        <p:spPr bwMode="auto">
          <a:xfrm>
            <a:off x="990600" y="3349625"/>
            <a:ext cx="5305425" cy="3635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Value =                         +                         +     +</a:t>
            </a:r>
          </a:p>
        </p:txBody>
      </p:sp>
      <p:sp>
        <p:nvSpPr>
          <p:cNvPr id="1024005" name="Text Box 5"/>
          <p:cNvSpPr txBox="1">
            <a:spLocks noChangeArrowheads="1"/>
          </p:cNvSpPr>
          <p:nvPr/>
        </p:nvSpPr>
        <p:spPr bwMode="auto">
          <a:xfrm>
            <a:off x="2438400" y="3200400"/>
            <a:ext cx="1066800" cy="3635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FCF</a:t>
            </a:r>
            <a:r>
              <a:rPr lang="en-US" b="1" baseline="-25000" dirty="0"/>
              <a:t>1</a:t>
            </a:r>
          </a:p>
        </p:txBody>
      </p:sp>
      <p:sp>
        <p:nvSpPr>
          <p:cNvPr id="1024006" name="Text Box 6"/>
          <p:cNvSpPr txBox="1">
            <a:spLocks noChangeArrowheads="1"/>
          </p:cNvSpPr>
          <p:nvPr/>
        </p:nvSpPr>
        <p:spPr bwMode="auto">
          <a:xfrm>
            <a:off x="4343400" y="3200400"/>
            <a:ext cx="1066800" cy="3635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FCF</a:t>
            </a:r>
            <a:r>
              <a:rPr lang="en-US" b="1" baseline="-25000" dirty="0"/>
              <a:t>2</a:t>
            </a:r>
          </a:p>
        </p:txBody>
      </p:sp>
      <p:sp>
        <p:nvSpPr>
          <p:cNvPr id="1024007" name="Text Box 7"/>
          <p:cNvSpPr txBox="1">
            <a:spLocks noChangeArrowheads="1"/>
          </p:cNvSpPr>
          <p:nvPr/>
        </p:nvSpPr>
        <p:spPr bwMode="auto">
          <a:xfrm>
            <a:off x="6629400" y="3200400"/>
            <a:ext cx="1066800" cy="3635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FCF</a:t>
            </a:r>
            <a:r>
              <a:rPr lang="en-US" b="1" baseline="-25000" dirty="0"/>
              <a:t>∞</a:t>
            </a:r>
          </a:p>
        </p:txBody>
      </p:sp>
      <p:sp>
        <p:nvSpPr>
          <p:cNvPr id="1024008" name="Text Box 8"/>
          <p:cNvSpPr txBox="1">
            <a:spLocks noChangeArrowheads="1"/>
          </p:cNvSpPr>
          <p:nvPr/>
        </p:nvSpPr>
        <p:spPr bwMode="auto">
          <a:xfrm>
            <a:off x="1981200" y="3522663"/>
            <a:ext cx="2057400" cy="3635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(1 + WACC)</a:t>
            </a:r>
            <a:r>
              <a:rPr lang="en-US" b="1" baseline="30000" dirty="0"/>
              <a:t>1</a:t>
            </a:r>
          </a:p>
        </p:txBody>
      </p:sp>
      <p:sp>
        <p:nvSpPr>
          <p:cNvPr id="1024009" name="Text Box 9"/>
          <p:cNvSpPr txBox="1">
            <a:spLocks noChangeArrowheads="1"/>
          </p:cNvSpPr>
          <p:nvPr/>
        </p:nvSpPr>
        <p:spPr bwMode="auto">
          <a:xfrm>
            <a:off x="6172200" y="3522663"/>
            <a:ext cx="1752600" cy="3635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(1 + WACC)</a:t>
            </a:r>
            <a:r>
              <a:rPr lang="en-US" b="1" baseline="30000" dirty="0"/>
              <a:t>∞</a:t>
            </a:r>
          </a:p>
        </p:txBody>
      </p:sp>
      <p:sp>
        <p:nvSpPr>
          <p:cNvPr id="1024010" name="Text Box 10"/>
          <p:cNvSpPr txBox="1">
            <a:spLocks noChangeArrowheads="1"/>
          </p:cNvSpPr>
          <p:nvPr/>
        </p:nvSpPr>
        <p:spPr bwMode="auto">
          <a:xfrm>
            <a:off x="3810000" y="3522663"/>
            <a:ext cx="1981200" cy="3635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(1 + WACC)</a:t>
            </a:r>
            <a:r>
              <a:rPr lang="en-US" b="1" baseline="30000" dirty="0"/>
              <a:t>2</a:t>
            </a:r>
          </a:p>
        </p:txBody>
      </p:sp>
      <p:sp>
        <p:nvSpPr>
          <p:cNvPr id="1024011" name="Line 11"/>
          <p:cNvSpPr>
            <a:spLocks noChangeShapeType="1"/>
          </p:cNvSpPr>
          <p:nvPr/>
        </p:nvSpPr>
        <p:spPr bwMode="auto">
          <a:xfrm>
            <a:off x="2133600" y="3581400"/>
            <a:ext cx="1371600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0488" tIns="44450" rIns="90488" bIns="44450"/>
          <a:lstStyle/>
          <a:p>
            <a:endParaRPr lang="en-US" dirty="0"/>
          </a:p>
        </p:txBody>
      </p:sp>
      <p:sp>
        <p:nvSpPr>
          <p:cNvPr id="1024012" name="Line 12"/>
          <p:cNvSpPr>
            <a:spLocks noChangeShapeType="1"/>
          </p:cNvSpPr>
          <p:nvPr/>
        </p:nvSpPr>
        <p:spPr bwMode="auto">
          <a:xfrm>
            <a:off x="3962400" y="3581400"/>
            <a:ext cx="1371600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0488" tIns="44450" rIns="90488" bIns="44450"/>
          <a:lstStyle/>
          <a:p>
            <a:endParaRPr lang="en-US" dirty="0"/>
          </a:p>
        </p:txBody>
      </p:sp>
      <p:sp>
        <p:nvSpPr>
          <p:cNvPr id="1024013" name="Line 13"/>
          <p:cNvSpPr>
            <a:spLocks noChangeShapeType="1"/>
          </p:cNvSpPr>
          <p:nvPr/>
        </p:nvSpPr>
        <p:spPr bwMode="auto">
          <a:xfrm>
            <a:off x="6324600" y="3581400"/>
            <a:ext cx="1371600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0488" tIns="44450" rIns="90488" bIns="44450"/>
          <a:lstStyle/>
          <a:p>
            <a:endParaRPr lang="en-US" dirty="0"/>
          </a:p>
        </p:txBody>
      </p:sp>
      <p:sp>
        <p:nvSpPr>
          <p:cNvPr id="1024014" name="AutoShape 14"/>
          <p:cNvSpPr>
            <a:spLocks noChangeArrowheads="1"/>
          </p:cNvSpPr>
          <p:nvPr/>
        </p:nvSpPr>
        <p:spPr bwMode="auto">
          <a:xfrm>
            <a:off x="3584575" y="2208213"/>
            <a:ext cx="1744663" cy="66198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Free cash flow</a:t>
            </a:r>
          </a:p>
          <a:p>
            <a:pPr algn="ctr"/>
            <a:r>
              <a:rPr lang="en-US" sz="1600" b="1" dirty="0"/>
              <a:t>(FCF)</a:t>
            </a:r>
          </a:p>
        </p:txBody>
      </p:sp>
      <p:cxnSp>
        <p:nvCxnSpPr>
          <p:cNvPr id="1024015" name="AutoShape 15"/>
          <p:cNvCxnSpPr>
            <a:cxnSpLocks noChangeShapeType="1"/>
            <a:stCxn id="1024020" idx="0"/>
            <a:endCxn id="1024021" idx="2"/>
          </p:cNvCxnSpPr>
          <p:nvPr/>
        </p:nvCxnSpPr>
        <p:spPr bwMode="auto">
          <a:xfrm flipV="1">
            <a:off x="4457700" y="5291138"/>
            <a:ext cx="0" cy="1809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024016" name="AutoShape 16"/>
          <p:cNvSpPr>
            <a:spLocks noChangeArrowheads="1"/>
          </p:cNvSpPr>
          <p:nvPr/>
        </p:nvSpPr>
        <p:spPr bwMode="auto">
          <a:xfrm>
            <a:off x="627063" y="5408613"/>
            <a:ext cx="2095500" cy="3921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Market interest rates</a:t>
            </a:r>
          </a:p>
        </p:txBody>
      </p:sp>
      <p:sp>
        <p:nvSpPr>
          <p:cNvPr id="1024017" name="AutoShape 17"/>
          <p:cNvSpPr>
            <a:spLocks noChangeArrowheads="1"/>
          </p:cNvSpPr>
          <p:nvPr/>
        </p:nvSpPr>
        <p:spPr bwMode="auto">
          <a:xfrm>
            <a:off x="5942013" y="5942013"/>
            <a:ext cx="1970087" cy="3921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Firm’s business risk</a:t>
            </a:r>
          </a:p>
        </p:txBody>
      </p:sp>
      <p:sp>
        <p:nvSpPr>
          <p:cNvPr id="1024018" name="AutoShape 18"/>
          <p:cNvSpPr>
            <a:spLocks noChangeArrowheads="1"/>
          </p:cNvSpPr>
          <p:nvPr/>
        </p:nvSpPr>
        <p:spPr bwMode="auto">
          <a:xfrm>
            <a:off x="684213" y="5942013"/>
            <a:ext cx="2038350" cy="3921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Market risk aversion</a:t>
            </a:r>
          </a:p>
        </p:txBody>
      </p:sp>
      <p:sp>
        <p:nvSpPr>
          <p:cNvPr id="1024019" name="AutoShape 19"/>
          <p:cNvSpPr>
            <a:spLocks noChangeArrowheads="1"/>
          </p:cNvSpPr>
          <p:nvPr/>
        </p:nvSpPr>
        <p:spPr bwMode="auto">
          <a:xfrm>
            <a:off x="5942013" y="5408613"/>
            <a:ext cx="2239962" cy="3921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Firm’s debt/equity mix</a:t>
            </a:r>
          </a:p>
        </p:txBody>
      </p:sp>
      <p:sp>
        <p:nvSpPr>
          <p:cNvPr id="1024020" name="AutoShape 20"/>
          <p:cNvSpPr>
            <a:spLocks noChangeArrowheads="1"/>
          </p:cNvSpPr>
          <p:nvPr/>
        </p:nvSpPr>
        <p:spPr bwMode="auto">
          <a:xfrm>
            <a:off x="3695700" y="5486400"/>
            <a:ext cx="1522413" cy="7985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Cost of debt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Cost of equity</a:t>
            </a:r>
          </a:p>
        </p:txBody>
      </p:sp>
      <p:sp>
        <p:nvSpPr>
          <p:cNvPr id="1024021" name="AutoShape 21"/>
          <p:cNvSpPr>
            <a:spLocks noChangeArrowheads="1"/>
          </p:cNvSpPr>
          <p:nvPr/>
        </p:nvSpPr>
        <p:spPr bwMode="auto">
          <a:xfrm>
            <a:off x="3378200" y="4343400"/>
            <a:ext cx="2157413" cy="9334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Weighted average</a:t>
            </a:r>
          </a:p>
          <a:p>
            <a:pPr algn="ctr"/>
            <a:r>
              <a:rPr lang="en-US" sz="1600" b="1" dirty="0"/>
              <a:t>cost of capital</a:t>
            </a:r>
          </a:p>
          <a:p>
            <a:pPr algn="ctr"/>
            <a:r>
              <a:rPr lang="en-US" sz="1600" b="1" dirty="0"/>
              <a:t>(WACC)</a:t>
            </a:r>
          </a:p>
        </p:txBody>
      </p:sp>
      <p:cxnSp>
        <p:nvCxnSpPr>
          <p:cNvPr id="1024022" name="AutoShape 22"/>
          <p:cNvCxnSpPr>
            <a:cxnSpLocks noChangeShapeType="1"/>
            <a:stCxn id="1024019" idx="1"/>
            <a:endCxn id="1024020" idx="3"/>
          </p:cNvCxnSpPr>
          <p:nvPr/>
        </p:nvCxnSpPr>
        <p:spPr bwMode="auto">
          <a:xfrm flipH="1">
            <a:off x="5232400" y="5605463"/>
            <a:ext cx="695325" cy="28098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024023" name="AutoShape 23"/>
          <p:cNvCxnSpPr>
            <a:cxnSpLocks noChangeShapeType="1"/>
            <a:stCxn id="1024017" idx="1"/>
            <a:endCxn id="1024020" idx="3"/>
          </p:cNvCxnSpPr>
          <p:nvPr/>
        </p:nvCxnSpPr>
        <p:spPr bwMode="auto">
          <a:xfrm flipH="1" flipV="1">
            <a:off x="5232400" y="5886450"/>
            <a:ext cx="695325" cy="2524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024024" name="AutoShape 24"/>
          <p:cNvCxnSpPr>
            <a:cxnSpLocks noChangeShapeType="1"/>
            <a:stCxn id="1024016" idx="3"/>
            <a:endCxn id="1024020" idx="1"/>
          </p:cNvCxnSpPr>
          <p:nvPr/>
        </p:nvCxnSpPr>
        <p:spPr bwMode="auto">
          <a:xfrm>
            <a:off x="2736850" y="5605463"/>
            <a:ext cx="944563" cy="28098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024025" name="AutoShape 25"/>
          <p:cNvCxnSpPr>
            <a:cxnSpLocks noChangeShapeType="1"/>
            <a:stCxn id="1024018" idx="3"/>
            <a:endCxn id="1024020" idx="1"/>
          </p:cNvCxnSpPr>
          <p:nvPr/>
        </p:nvCxnSpPr>
        <p:spPr bwMode="auto">
          <a:xfrm flipV="1">
            <a:off x="2736850" y="5886450"/>
            <a:ext cx="944563" cy="2524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024026" name="AutoShape 26"/>
          <p:cNvCxnSpPr>
            <a:cxnSpLocks noChangeShapeType="1"/>
            <a:stCxn id="1024019" idx="0"/>
            <a:endCxn id="1024021" idx="3"/>
          </p:cNvCxnSpPr>
          <p:nvPr/>
        </p:nvCxnSpPr>
        <p:spPr bwMode="auto">
          <a:xfrm rot="5400000" flipH="1">
            <a:off x="6014244" y="4345781"/>
            <a:ext cx="584200" cy="151288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024027" name="AutoShape 27"/>
          <p:cNvSpPr>
            <a:spLocks noChangeArrowheads="1"/>
          </p:cNvSpPr>
          <p:nvPr/>
        </p:nvSpPr>
        <p:spPr bwMode="auto">
          <a:xfrm>
            <a:off x="531813" y="684213"/>
            <a:ext cx="1574800" cy="39211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Sales revenues</a:t>
            </a:r>
          </a:p>
        </p:txBody>
      </p:sp>
      <p:sp>
        <p:nvSpPr>
          <p:cNvPr id="1024028" name="AutoShape 28"/>
          <p:cNvSpPr>
            <a:spLocks noChangeArrowheads="1"/>
          </p:cNvSpPr>
          <p:nvPr/>
        </p:nvSpPr>
        <p:spPr bwMode="auto">
          <a:xfrm>
            <a:off x="1979613" y="1141413"/>
            <a:ext cx="2570162" cy="39211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Operating costs and taxes</a:t>
            </a:r>
          </a:p>
        </p:txBody>
      </p:sp>
      <p:sp>
        <p:nvSpPr>
          <p:cNvPr id="1024029" name="AutoShape 29"/>
          <p:cNvSpPr>
            <a:spLocks noChangeArrowheads="1"/>
          </p:cNvSpPr>
          <p:nvPr/>
        </p:nvSpPr>
        <p:spPr bwMode="auto">
          <a:xfrm>
            <a:off x="4067175" y="1606550"/>
            <a:ext cx="3951288" cy="39211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Required investments in operating capital</a:t>
            </a:r>
          </a:p>
        </p:txBody>
      </p:sp>
      <p:sp>
        <p:nvSpPr>
          <p:cNvPr id="1024030" name="Text Box 30"/>
          <p:cNvSpPr txBox="1">
            <a:spLocks noChangeArrowheads="1"/>
          </p:cNvSpPr>
          <p:nvPr/>
        </p:nvSpPr>
        <p:spPr bwMode="auto">
          <a:xfrm>
            <a:off x="1676400" y="1160463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cs typeface="Tahoma" pitchFamily="34" charset="0"/>
              </a:rPr>
              <a:t>−</a:t>
            </a:r>
          </a:p>
        </p:txBody>
      </p:sp>
      <p:sp>
        <p:nvSpPr>
          <p:cNvPr id="1024031" name="Text Box 31"/>
          <p:cNvSpPr txBox="1">
            <a:spLocks noChangeArrowheads="1"/>
          </p:cNvSpPr>
          <p:nvPr/>
        </p:nvSpPr>
        <p:spPr bwMode="auto">
          <a:xfrm>
            <a:off x="3763963" y="1608138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cs typeface="Tahoma" pitchFamily="34" charset="0"/>
              </a:rPr>
              <a:t>−</a:t>
            </a:r>
          </a:p>
        </p:txBody>
      </p:sp>
      <p:sp>
        <p:nvSpPr>
          <p:cNvPr id="1024032" name="Text Box 32"/>
          <p:cNvSpPr txBox="1">
            <a:spLocks noChangeArrowheads="1"/>
          </p:cNvSpPr>
          <p:nvPr/>
        </p:nvSpPr>
        <p:spPr bwMode="auto">
          <a:xfrm>
            <a:off x="5334000" y="2362200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cs typeface="Tahoma" pitchFamily="34" charset="0"/>
              </a:rPr>
              <a:t>=</a:t>
            </a:r>
          </a:p>
        </p:txBody>
      </p:sp>
      <p:cxnSp>
        <p:nvCxnSpPr>
          <p:cNvPr id="1024033" name="AutoShape 33"/>
          <p:cNvCxnSpPr>
            <a:cxnSpLocks noChangeShapeType="1"/>
            <a:stCxn id="1024021" idx="0"/>
            <a:endCxn id="1024003" idx="2"/>
          </p:cNvCxnSpPr>
          <p:nvPr/>
        </p:nvCxnSpPr>
        <p:spPr bwMode="auto">
          <a:xfrm flipV="1">
            <a:off x="4457700" y="4052888"/>
            <a:ext cx="0" cy="276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024034" name="AutoShape 34"/>
          <p:cNvCxnSpPr>
            <a:cxnSpLocks noChangeShapeType="1"/>
            <a:stCxn id="1024014" idx="2"/>
            <a:endCxn id="1024003" idx="0"/>
          </p:cNvCxnSpPr>
          <p:nvPr/>
        </p:nvCxnSpPr>
        <p:spPr bwMode="auto">
          <a:xfrm rot="5400000">
            <a:off x="4344987" y="2997201"/>
            <a:ext cx="2254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024035" name="Text Box 35"/>
          <p:cNvSpPr txBox="1">
            <a:spLocks noChangeArrowheads="1"/>
          </p:cNvSpPr>
          <p:nvPr/>
        </p:nvSpPr>
        <p:spPr bwMode="auto">
          <a:xfrm>
            <a:off x="990600" y="2286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chemeClr val="tx2"/>
                </a:solidFill>
              </a:rPr>
              <a:t>Determinants of Intrinsic Value: The Big Picture</a:t>
            </a:r>
          </a:p>
        </p:txBody>
      </p:sp>
      <p:cxnSp>
        <p:nvCxnSpPr>
          <p:cNvPr id="1024036" name="AutoShape 36"/>
          <p:cNvCxnSpPr>
            <a:cxnSpLocks noChangeShapeType="1"/>
            <a:stCxn id="1024027" idx="2"/>
            <a:endCxn id="1024030" idx="1"/>
          </p:cNvCxnSpPr>
          <p:nvPr/>
        </p:nvCxnSpPr>
        <p:spPr bwMode="auto">
          <a:xfrm rot="16200000" flipH="1">
            <a:off x="1378744" y="1031082"/>
            <a:ext cx="238125" cy="35718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024037" name="AutoShape 37"/>
          <p:cNvCxnSpPr>
            <a:cxnSpLocks noChangeShapeType="1"/>
            <a:stCxn id="1024028" idx="2"/>
            <a:endCxn id="1024031" idx="1"/>
          </p:cNvCxnSpPr>
          <p:nvPr/>
        </p:nvCxnSpPr>
        <p:spPr bwMode="auto">
          <a:xfrm rot="16200000" flipH="1">
            <a:off x="3400426" y="1412875"/>
            <a:ext cx="228600" cy="4984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024038" name="AutoShape 38"/>
          <p:cNvCxnSpPr>
            <a:cxnSpLocks noChangeShapeType="1"/>
            <a:stCxn id="1024029" idx="2"/>
            <a:endCxn id="1024032" idx="3"/>
          </p:cNvCxnSpPr>
          <p:nvPr/>
        </p:nvCxnSpPr>
        <p:spPr bwMode="auto">
          <a:xfrm rot="5400000">
            <a:off x="5605463" y="2092325"/>
            <a:ext cx="517525" cy="3587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024039" name="Text Box 39"/>
          <p:cNvSpPr txBox="1">
            <a:spLocks noChangeArrowheads="1"/>
          </p:cNvSpPr>
          <p:nvPr/>
        </p:nvSpPr>
        <p:spPr bwMode="auto">
          <a:xfrm>
            <a:off x="5638800" y="3294063"/>
            <a:ext cx="457200" cy="3635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...</a:t>
            </a:r>
            <a:endParaRPr lang="en-US" b="1" baseline="-25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F409D89-6FF1-4733-AB3B-B5946DC3710A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84378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1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43783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r>
              <a:rPr lang="en-US" dirty="0"/>
              <a:t>of Financial Management and the Financial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33F0-CCFE-40DD-9BFA-A69859668130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97689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689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69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Who are the providers (savers) and users (borrowers) of capital?</a:t>
            </a:r>
          </a:p>
        </p:txBody>
      </p:sp>
      <p:sp>
        <p:nvSpPr>
          <p:cNvPr id="9769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Households: Net savers</a:t>
            </a:r>
          </a:p>
          <a:p>
            <a:pPr>
              <a:lnSpc>
                <a:spcPct val="90000"/>
              </a:lnSpc>
            </a:pPr>
            <a:r>
              <a:rPr lang="en-US" dirty="0"/>
              <a:t>Non-financial corporations: Net users (borrowers)</a:t>
            </a:r>
          </a:p>
          <a:p>
            <a:pPr>
              <a:lnSpc>
                <a:spcPct val="90000"/>
              </a:lnSpc>
            </a:pPr>
            <a:r>
              <a:rPr lang="en-US" dirty="0"/>
              <a:t>Governments: U.S. governments are net borrowers, some foreign governments are net savers</a:t>
            </a:r>
          </a:p>
          <a:p>
            <a:pPr>
              <a:lnSpc>
                <a:spcPct val="90000"/>
              </a:lnSpc>
            </a:pPr>
            <a:r>
              <a:rPr lang="en-US" dirty="0"/>
              <a:t>Financial corporations: Slightly net borrowers, but almost breakeven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Capital Allocation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C77E-6624-43E3-8A4D-B9DEAF5DD62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Flowchart: Process 5"/>
          <p:cNvSpPr/>
          <p:nvPr/>
        </p:nvSpPr>
        <p:spPr bwMode="auto">
          <a:xfrm>
            <a:off x="304800" y="2734144"/>
            <a:ext cx="1026037" cy="542455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ahoma" pitchFamily="34" charset="0"/>
              </a:rPr>
              <a:t>Business</a:t>
            </a:r>
          </a:p>
        </p:txBody>
      </p:sp>
      <p:sp>
        <p:nvSpPr>
          <p:cNvPr id="8" name="Flowchart: Process 7"/>
          <p:cNvSpPr/>
          <p:nvPr/>
        </p:nvSpPr>
        <p:spPr bwMode="auto">
          <a:xfrm>
            <a:off x="304800" y="3879667"/>
            <a:ext cx="1026037" cy="92093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ahoma" pitchFamily="34" charset="0"/>
              </a:rPr>
              <a:t>Business</a:t>
            </a:r>
          </a:p>
        </p:txBody>
      </p:sp>
      <p:sp>
        <p:nvSpPr>
          <p:cNvPr id="9" name="Flowchart: Process 8"/>
          <p:cNvSpPr/>
          <p:nvPr/>
        </p:nvSpPr>
        <p:spPr bwMode="auto">
          <a:xfrm>
            <a:off x="304800" y="5526504"/>
            <a:ext cx="1026037" cy="840691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ahoma" pitchFamily="34" charset="0"/>
              </a:rPr>
              <a:t>Business</a:t>
            </a:r>
          </a:p>
        </p:txBody>
      </p:sp>
      <p:sp>
        <p:nvSpPr>
          <p:cNvPr id="10" name="Flowchart: Process 9"/>
          <p:cNvSpPr/>
          <p:nvPr/>
        </p:nvSpPr>
        <p:spPr bwMode="auto">
          <a:xfrm>
            <a:off x="7354180" y="2660467"/>
            <a:ext cx="914400" cy="70889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ahoma" pitchFamily="34" charset="0"/>
              </a:rPr>
              <a:t>Savers</a:t>
            </a:r>
          </a:p>
        </p:txBody>
      </p:sp>
      <p:sp>
        <p:nvSpPr>
          <p:cNvPr id="11" name="Flowchart: Process 10"/>
          <p:cNvSpPr/>
          <p:nvPr/>
        </p:nvSpPr>
        <p:spPr bwMode="auto">
          <a:xfrm>
            <a:off x="7354180" y="3879667"/>
            <a:ext cx="914400" cy="92093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ahoma" pitchFamily="34" charset="0"/>
              </a:rPr>
              <a:t>Savers</a:t>
            </a:r>
          </a:p>
        </p:txBody>
      </p:sp>
      <p:sp>
        <p:nvSpPr>
          <p:cNvPr id="12" name="Flowchart: Process 11"/>
          <p:cNvSpPr/>
          <p:nvPr/>
        </p:nvSpPr>
        <p:spPr bwMode="auto">
          <a:xfrm>
            <a:off x="7354180" y="5526505"/>
            <a:ext cx="914400" cy="84069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ahoma" pitchFamily="34" charset="0"/>
              </a:rPr>
              <a:t>Savers</a:t>
            </a:r>
          </a:p>
        </p:txBody>
      </p:sp>
      <p:sp>
        <p:nvSpPr>
          <p:cNvPr id="13" name="Flowchart: Process 12"/>
          <p:cNvSpPr/>
          <p:nvPr/>
        </p:nvSpPr>
        <p:spPr bwMode="auto">
          <a:xfrm>
            <a:off x="3810000" y="3879667"/>
            <a:ext cx="1295400" cy="920933"/>
          </a:xfrm>
          <a:prstGeom prst="flowChartProcess">
            <a:avLst/>
          </a:prstGeom>
          <a:solidFill>
            <a:schemeClr val="bg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latin typeface="Tahoma" pitchFamily="34" charset="0"/>
              </a:rPr>
              <a:t>Investment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latin typeface="Tahoma" pitchFamily="34" charset="0"/>
              </a:rPr>
              <a:t> Bank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2">
                  <a:lumMod val="90000"/>
                  <a:lumOff val="10000"/>
                </a:schemeClr>
              </a:solidFill>
              <a:effectLst/>
              <a:latin typeface="Tahoma" pitchFamily="34" charset="0"/>
            </a:endParaRPr>
          </a:p>
        </p:txBody>
      </p:sp>
      <p:sp>
        <p:nvSpPr>
          <p:cNvPr id="14" name="Flowchart: Process 13"/>
          <p:cNvSpPr/>
          <p:nvPr/>
        </p:nvSpPr>
        <p:spPr bwMode="auto">
          <a:xfrm>
            <a:off x="3762144" y="5520003"/>
            <a:ext cx="1419185" cy="847193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ahoma" pitchFamily="34" charset="0"/>
              </a:rPr>
              <a:t>Financial Intermediary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330837" y="2814356"/>
            <a:ext cx="602334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733800" y="2506579"/>
            <a:ext cx="2069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Business’s Securities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3811488"/>
            <a:ext cx="2069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Business’s Securities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7422" y="2339624"/>
            <a:ext cx="1766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1. Direct Transfer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6437" y="3503711"/>
            <a:ext cx="2776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2. Through Investment Bank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6437" y="5145505"/>
            <a:ext cx="3276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3. Through Financial Intermediary</a:t>
            </a:r>
            <a:endParaRPr lang="en-US" sz="1400" b="1" dirty="0">
              <a:solidFill>
                <a:schemeClr val="tx2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 flipV="1">
            <a:off x="1330839" y="3209908"/>
            <a:ext cx="6023341" cy="80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4089491" y="2910152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Dollars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1330837" y="4114800"/>
            <a:ext cx="2479163" cy="44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5133474" y="3811488"/>
            <a:ext cx="2069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Business’s Securities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54866" y="4333599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Dollars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03597" y="4333598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Dollars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090961" y="5948855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Dollars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62655" y="5948855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Dollars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>
            <a:off x="1330838" y="4641376"/>
            <a:ext cx="247916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H="1">
            <a:off x="1330839" y="6219809"/>
            <a:ext cx="243130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5105401" y="4641376"/>
            <a:ext cx="22487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H="1">
            <a:off x="5181330" y="6214279"/>
            <a:ext cx="2172850" cy="55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5109776" y="4110335"/>
            <a:ext cx="2264291" cy="44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flipV="1">
            <a:off x="3810000" y="4110335"/>
            <a:ext cx="1323474" cy="44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 flipH="1">
            <a:off x="3810000" y="4646584"/>
            <a:ext cx="132347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161" name="Straight Arrow Connector 160"/>
          <p:cNvCxnSpPr/>
          <p:nvPr/>
        </p:nvCxnSpPr>
        <p:spPr bwMode="auto">
          <a:xfrm>
            <a:off x="1346881" y="5715000"/>
            <a:ext cx="2386919" cy="44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3" name="Straight Arrow Connector 162"/>
          <p:cNvCxnSpPr/>
          <p:nvPr/>
        </p:nvCxnSpPr>
        <p:spPr bwMode="auto">
          <a:xfrm>
            <a:off x="5181330" y="5710535"/>
            <a:ext cx="219273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6" name="TextBox 165"/>
          <p:cNvSpPr txBox="1"/>
          <p:nvPr/>
        </p:nvSpPr>
        <p:spPr>
          <a:xfrm>
            <a:off x="1465789" y="5453282"/>
            <a:ext cx="2069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Business’s Securities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479533" y="5237839"/>
            <a:ext cx="1524776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Intermediary’s</a:t>
            </a:r>
          </a:p>
          <a:p>
            <a:pPr algn="ctr"/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Securities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01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2466-D721-4E91-A5C2-C02CE196653D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97792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792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7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of Capital from Savers to Borrowers</a:t>
            </a:r>
          </a:p>
        </p:txBody>
      </p:sp>
      <p:sp>
        <p:nvSpPr>
          <p:cNvPr id="9779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Direct transfer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Example: A corporation issues commercial paper to an insurance company.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Through an investment banking house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 Example: In an IPO, seasoned equity offering, or debt placement, company sells security to investment banking house, which then sells security to investor.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Through a financial intermediary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Example: An individual deposits money in bank and gets certificate of deposit, bank makes commercial loan to a company (bank gets note from company).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8A7F-969E-4FF8-A50B-8A1BB33ADFDA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98611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611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6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Money</a:t>
            </a:r>
          </a:p>
        </p:txBody>
      </p:sp>
      <p:sp>
        <p:nvSpPr>
          <p:cNvPr id="9861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do we call the price, or cost, of debt capital?</a:t>
            </a:r>
          </a:p>
          <a:p>
            <a:pPr lvl="1"/>
            <a:r>
              <a:rPr lang="en-US" dirty="0"/>
              <a:t>The interest rate</a:t>
            </a:r>
          </a:p>
          <a:p>
            <a:r>
              <a:rPr lang="en-US" dirty="0"/>
              <a:t>What do we call the price, or cost, of equity capital?</a:t>
            </a:r>
          </a:p>
          <a:p>
            <a:pPr lvl="1"/>
            <a:r>
              <a:rPr lang="en-US" dirty="0"/>
              <a:t>Cost of equity = Required return = dividend yield + capital gain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8C96-BFE0-479D-BC77-5F7B94E3B59B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98201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201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2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four factors affect the cost of money?</a:t>
            </a:r>
          </a:p>
        </p:txBody>
      </p:sp>
      <p:sp>
        <p:nvSpPr>
          <p:cNvPr id="9820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Production opportunities</a:t>
            </a:r>
          </a:p>
          <a:p>
            <a:r>
              <a:rPr lang="en-US" dirty="0"/>
              <a:t>Time preferences for consumption</a:t>
            </a:r>
          </a:p>
          <a:p>
            <a:r>
              <a:rPr lang="en-US" dirty="0"/>
              <a:t>Risk</a:t>
            </a:r>
          </a:p>
          <a:p>
            <a:r>
              <a:rPr lang="en-US" dirty="0"/>
              <a:t>Expected inflation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F5C2-E202-49F4-AA9E-608159DDC4A9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98304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04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economic conditions affect the cost of money?</a:t>
            </a:r>
            <a:endParaRPr lang="en-US" sz="4000" dirty="0"/>
          </a:p>
        </p:txBody>
      </p:sp>
      <p:sp>
        <p:nvSpPr>
          <p:cNvPr id="9830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Federal Reserve policies</a:t>
            </a:r>
          </a:p>
          <a:p>
            <a:r>
              <a:rPr lang="en-US" sz="2800" dirty="0"/>
              <a:t>Budget deficits/surpluses</a:t>
            </a:r>
          </a:p>
          <a:p>
            <a:r>
              <a:rPr lang="en-US" sz="2800" dirty="0"/>
              <a:t>Level of business activity (recession or boom)</a:t>
            </a:r>
          </a:p>
          <a:p>
            <a:r>
              <a:rPr lang="en-US" sz="2800" dirty="0"/>
              <a:t>International trade deficits/surpluses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BEFE-32EC-4E12-A356-6B9636D2C64C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98509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509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50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international conditions affect the cost of money?</a:t>
            </a:r>
            <a:endParaRPr lang="en-US" sz="4000" dirty="0"/>
          </a:p>
        </p:txBody>
      </p:sp>
      <p:sp>
        <p:nvSpPr>
          <p:cNvPr id="9850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Country risk. Depends on the country’s economic, political, and social environment.</a:t>
            </a:r>
          </a:p>
          <a:p>
            <a:r>
              <a:rPr lang="en-US" sz="2800" dirty="0"/>
              <a:t>Exchange rate risk.  Non-dollar denominated investment’s value depends on what happens to exchange rate.  Exchange rates affected by:</a:t>
            </a:r>
          </a:p>
          <a:p>
            <a:pPr lvl="1"/>
            <a:r>
              <a:rPr lang="en-US" sz="2400" dirty="0"/>
              <a:t>International trade deficits/surpluses</a:t>
            </a:r>
          </a:p>
          <a:p>
            <a:pPr lvl="1"/>
            <a:r>
              <a:rPr lang="en-US" sz="2400" dirty="0"/>
              <a:t>Relative inflation and interest rates</a:t>
            </a:r>
          </a:p>
          <a:p>
            <a:pPr lvl="1"/>
            <a:r>
              <a:rPr lang="en-US" sz="2400" dirty="0"/>
              <a:t>Country risk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DF87E-98F5-4F7C-B14E-68BD47487018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98406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406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4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two factors lead to exchange</a:t>
            </a:r>
            <a:br>
              <a:rPr lang="en-US" sz="3600" dirty="0"/>
            </a:br>
            <a:r>
              <a:rPr lang="en-US" sz="3600" dirty="0"/>
              <a:t>rate fluctuations?</a:t>
            </a:r>
          </a:p>
        </p:txBody>
      </p:sp>
      <p:sp>
        <p:nvSpPr>
          <p:cNvPr id="984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Changes in relative inflation will lead to changes in exchange rates.</a:t>
            </a:r>
          </a:p>
          <a:p>
            <a:r>
              <a:rPr lang="en-US" dirty="0"/>
              <a:t>An increase in country risk will also cause that country’s currency to fall.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22C6-1D8F-4ABF-8D42-419288810EC4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96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Securities</a:t>
            </a:r>
          </a:p>
        </p:txBody>
      </p:sp>
      <p:graphicFrame>
        <p:nvGraphicFramePr>
          <p:cNvPr id="967739" name="Group 59"/>
          <p:cNvGraphicFramePr>
            <a:graphicFrameLocks noGrp="1"/>
          </p:cNvGraphicFramePr>
          <p:nvPr>
            <p:ph idx="1"/>
          </p:nvPr>
        </p:nvGraphicFramePr>
        <p:xfrm>
          <a:off x="1182688" y="2017713"/>
          <a:ext cx="7046912" cy="3352800"/>
        </p:xfrm>
        <a:graphic>
          <a:graphicData uri="http://schemas.openxmlformats.org/drawingml/2006/table">
            <a:tbl>
              <a:tblPr/>
              <a:tblGrid>
                <a:gridCol w="1179512"/>
                <a:gridCol w="2209800"/>
                <a:gridCol w="1981200"/>
                <a:gridCol w="1676400"/>
              </a:tblGrid>
              <a:tr h="1117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88" marR="90488" marT="44450" marB="4445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</a:t>
                      </a:r>
                    </a:p>
                  </a:txBody>
                  <a:tcPr marL="90488" marR="90488" marT="44450" marB="444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Equity</a:t>
                      </a:r>
                    </a:p>
                  </a:txBody>
                  <a:tcPr marL="90488" marR="90488" marT="44450" marB="444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Derivatives</a:t>
                      </a:r>
                    </a:p>
                  </a:txBody>
                  <a:tcPr marL="90488" marR="90488" marT="44450" marB="444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</a:t>
                      </a:r>
                    </a:p>
                  </a:txBody>
                  <a:tcPr marL="90488" marR="90488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T-Bills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CD’s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Eurodollars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Fed Funds</a:t>
                      </a:r>
                    </a:p>
                  </a:txBody>
                  <a:tcPr marL="90488" marR="90488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88" marR="90488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Futures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Forward contract</a:t>
                      </a:r>
                    </a:p>
                  </a:txBody>
                  <a:tcPr marL="90488" marR="90488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</a:t>
                      </a:r>
                    </a:p>
                  </a:txBody>
                  <a:tcPr marL="90488" marR="90488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T-Bonds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Agency bonds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Municipals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Corporate bonds</a:t>
                      </a:r>
                    </a:p>
                  </a:txBody>
                  <a:tcPr marL="90488" marR="90488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Common           stock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Preferred stock</a:t>
                      </a:r>
                    </a:p>
                  </a:txBody>
                  <a:tcPr marL="90488" marR="90488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LEAPS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Swaps</a:t>
                      </a:r>
                    </a:p>
                  </a:txBody>
                  <a:tcPr marL="90488" marR="90488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CDD14-D048-4C24-A18E-042E48CFF342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101530" name="Rectangle 15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Rates of Return</a:t>
            </a:r>
          </a:p>
        </p:txBody>
      </p:sp>
      <p:graphicFrame>
        <p:nvGraphicFramePr>
          <p:cNvPr id="101536" name="Group 16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28113469"/>
              </p:ext>
            </p:extLst>
          </p:nvPr>
        </p:nvGraphicFramePr>
        <p:xfrm>
          <a:off x="1182688" y="2017713"/>
          <a:ext cx="7772400" cy="4096705"/>
        </p:xfrm>
        <a:graphic>
          <a:graphicData uri="http://schemas.openxmlformats.org/drawingml/2006/table">
            <a:tbl>
              <a:tblPr/>
              <a:tblGrid>
                <a:gridCol w="4316412"/>
                <a:gridCol w="3455988"/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Instrument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Rate </a:t>
                      </a:r>
                      <a:r>
                        <a:rPr kumimoji="0" lang="en-US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(July 2013)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U.S. T-bills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0.11%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Commercial paper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0.12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Negotiable CDs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0.26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Eurodollar deposits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0.20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Commercial loans: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Tied to prime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3.25 +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or LIBOR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0.27 +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7924800" y="5867400"/>
            <a:ext cx="1219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Times New Roman" pitchFamily="18" charset="0"/>
              </a:rPr>
              <a:t>(More . 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E411-49D6-4155-B37A-B8E41F6B54AC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in Chapter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Forms of business organization</a:t>
            </a:r>
          </a:p>
          <a:p>
            <a:pPr>
              <a:lnSpc>
                <a:spcPct val="90000"/>
              </a:lnSpc>
            </a:pPr>
            <a:r>
              <a:rPr lang="en-US" dirty="0"/>
              <a:t>Objective of the firm: Maximize wealth</a:t>
            </a:r>
          </a:p>
          <a:p>
            <a:pPr>
              <a:lnSpc>
                <a:spcPct val="90000"/>
              </a:lnSpc>
            </a:pPr>
            <a:r>
              <a:rPr lang="en-US" dirty="0"/>
              <a:t>Determinants of fundamental value</a:t>
            </a:r>
          </a:p>
          <a:p>
            <a:pPr>
              <a:lnSpc>
                <a:spcPct val="90000"/>
              </a:lnSpc>
            </a:pPr>
            <a:r>
              <a:rPr lang="en-US" dirty="0"/>
              <a:t>Financial securities, markets and institutions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959C-E82A-4153-9CBB-55C2436AE60E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Rates (Continued)</a:t>
            </a:r>
          </a:p>
        </p:txBody>
      </p:sp>
      <p:graphicFrame>
        <p:nvGraphicFramePr>
          <p:cNvPr id="587779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912293653"/>
              </p:ext>
            </p:extLst>
          </p:nvPr>
        </p:nvGraphicFramePr>
        <p:xfrm>
          <a:off x="1182688" y="2017713"/>
          <a:ext cx="7772400" cy="3773488"/>
        </p:xfrm>
        <a:graphic>
          <a:graphicData uri="http://schemas.openxmlformats.org/drawingml/2006/table">
            <a:tbl>
              <a:tblPr/>
              <a:tblGrid>
                <a:gridCol w="5057775"/>
                <a:gridCol w="2714625"/>
              </a:tblGrid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Instrument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Rate </a:t>
                      </a:r>
                      <a:r>
                        <a:rPr kumimoji="0" lang="en-US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(July 2013)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U.S. T-notes and T-bonds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 3.40%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Mortgages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4.50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Municipal bonds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4.08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Corporate (AAA) bonds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4.37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Preferred stocks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6% to 9%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Common stocks (expected)</a:t>
                      </a:r>
                    </a:p>
                  </a:txBody>
                  <a:tcPr marL="90488" marR="90488" marT="44450" marB="4445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9% to 15%</a:t>
                      </a:r>
                    </a:p>
                  </a:txBody>
                  <a:tcPr marL="90488" marR="90488" marT="44450" marB="4445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29FB-38C9-4C2A-A88C-196112108C1A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some financial institutions?</a:t>
            </a:r>
          </a:p>
        </p:txBody>
      </p:sp>
      <p:sp>
        <p:nvSpPr>
          <p:cNvPr id="10650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Commercial banks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Investment banks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Savings &amp; Loans, mutual savings banks, and credit unions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Life insurance companies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Mutual funds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Exchanged Traded Funds (ETFs)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Pension funds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Hedge funds and private equity funds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3563-FE3F-46CB-9C06-09CE7024DF83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99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Mortgages Before S&amp;Ls</a:t>
            </a:r>
          </a:p>
        </p:txBody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114800"/>
          </a:xfrm>
        </p:spPr>
        <p:txBody>
          <a:bodyPr/>
          <a:lstStyle/>
          <a:p>
            <a:r>
              <a:rPr lang="en-US" dirty="0"/>
              <a:t>The problems if an individual investor tried to lend money to an aspiring homeowner:</a:t>
            </a:r>
          </a:p>
          <a:p>
            <a:pPr lvl="1"/>
            <a:r>
              <a:rPr lang="en-US" sz="2700" dirty="0"/>
              <a:t>Individual investor might not have enough money to fund an entire home</a:t>
            </a:r>
          </a:p>
          <a:p>
            <a:pPr lvl="1"/>
            <a:r>
              <a:rPr lang="en-US" sz="2700" dirty="0"/>
              <a:t>Individual investor might not be in a good position to evaluate the risk of the potential homeowner</a:t>
            </a:r>
          </a:p>
          <a:p>
            <a:pPr lvl="1"/>
            <a:r>
              <a:rPr lang="en-US" sz="2700" dirty="0"/>
              <a:t>Individual investor might have difficulty collecting mortgage payments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4FF-6C4C-46F6-8D04-1FBF716CF4D6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99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S&amp;Ls Before Securitization</a:t>
            </a:r>
          </a:p>
        </p:txBody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Savings and loan associations (S&amp;Ls) solved the problems faced by individual investors</a:t>
            </a:r>
          </a:p>
          <a:p>
            <a:pPr lvl="1"/>
            <a:r>
              <a:rPr lang="en-US" dirty="0"/>
              <a:t>S&amp;Ls pooled deposits from many investors</a:t>
            </a:r>
          </a:p>
          <a:p>
            <a:pPr lvl="1"/>
            <a:r>
              <a:rPr lang="en-US" dirty="0"/>
              <a:t>S&amp;Ls developed expertise in evaluating the risk of borrowers</a:t>
            </a:r>
          </a:p>
          <a:p>
            <a:pPr lvl="1"/>
            <a:r>
              <a:rPr lang="en-US" dirty="0"/>
              <a:t>S&amp;Ls had legal resources to collect payments from borrowers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5FE0-1CC9-4E05-8E1E-6FFE4F2B3A4F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99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faced by S&amp;Ls Before Securitization</a:t>
            </a:r>
          </a:p>
        </p:txBody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905000"/>
            <a:ext cx="7772400" cy="4114800"/>
          </a:xfrm>
        </p:spPr>
        <p:txBody>
          <a:bodyPr/>
          <a:lstStyle/>
          <a:p>
            <a:r>
              <a:rPr lang="en-US" sz="2800" dirty="0"/>
              <a:t>S&amp;Ls were limited in the amount of mortgages they could fund by the amount of deposits they could raise</a:t>
            </a:r>
          </a:p>
          <a:p>
            <a:r>
              <a:rPr lang="en-US" sz="2800" dirty="0"/>
              <a:t>S&amp;Ls were raising money through short-term floating-rate deposits, but making loans in the form of long-term fixed-rate mortgages</a:t>
            </a:r>
          </a:p>
          <a:p>
            <a:r>
              <a:rPr lang="en-US" sz="2800" dirty="0"/>
              <a:t>When interest rates increased, S&amp;Ls faced crisis because they had to pay more to depositors than they collected from mortgagees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E8FE5-3891-40DF-9A32-B1378EE6D1B6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99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Taxpayers to the Rescue</a:t>
            </a:r>
          </a:p>
        </p:txBody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S&amp;Ls went bankrupt when interest rates rose in the 1980s.</a:t>
            </a:r>
          </a:p>
          <a:p>
            <a:r>
              <a:rPr lang="en-US" dirty="0"/>
              <a:t>Because deposits are insured, taxpayers ended up paying hundreds of billions of dollars.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230F-B073-4A87-86FE-77E06E6C2161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99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Securitization in the Home Mortgage Industry</a:t>
            </a:r>
          </a:p>
        </p:txBody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crisis in 1980s, S&amp;Ls now put their mortgages into “pools” and sell the pools to other organizations, such as Fannie Mae.  </a:t>
            </a:r>
          </a:p>
          <a:p>
            <a:r>
              <a:rPr lang="en-US" dirty="0"/>
              <a:t>After selling a pool, the S&amp;Ls have funds to make new home loans</a:t>
            </a:r>
          </a:p>
          <a:p>
            <a:r>
              <a:rPr lang="en-US" dirty="0"/>
              <a:t>Risk is shifted to Fannie Mae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39026-2FC2-4A15-BA5B-BCD64B73A4DA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99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Fannie Mae Shifts Risk to Its Investors</a:t>
            </a:r>
          </a:p>
        </p:txBody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351712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Risk hasn’t disappeared, it has been shifted to Fannie Mae.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But Fannie Mae doesn’t keep the mortgages: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Puts mortgages in pools, sells shares of these pools to investors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Risk is shifted to investors.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But investors get a rate of return close to the mortgage rate, which is higher than the rate S&amp;Ls pay their depositor.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Investors have more risk, but more return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This is called securitization, since new securities have been created based on original securities (mortgages in this example)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F9CE8-31B1-4470-888C-696A2E623CDA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99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Collateralized Debt Obligations (CDOs)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Fannie Mae and others, such as investment banks, can also split mortgage pools into “special” securities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Some securities might pay investors only the mortgage interest, others might pay only the mortgage principal.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Some securities might mature quickly, others might mature later.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Some securities are “senior” and get paid before other securities from the pool get paid.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Rating agencies give different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Risk of basic mortgage is parceled out to those investors who want that type of risk (and the potential return that goes with it).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0A8D-46DF-42F7-861E-355AE977A98A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100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Assets Can be Securitized</a:t>
            </a:r>
          </a:p>
        </p:txBody>
      </p:sp>
      <p:sp>
        <p:nvSpPr>
          <p:cNvPr id="100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Car loans</a:t>
            </a:r>
          </a:p>
          <a:p>
            <a:r>
              <a:rPr lang="en-US" dirty="0"/>
              <a:t>Student loans</a:t>
            </a:r>
          </a:p>
          <a:p>
            <a:r>
              <a:rPr lang="en-US" dirty="0"/>
              <a:t>Credit card balances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6E0D-8046-46F2-91C7-C51A384FE5E3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corporate finance important to all managers?</a:t>
            </a:r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Corporate finance provides the skills managers need to:</a:t>
            </a:r>
          </a:p>
          <a:p>
            <a:pPr lvl="1"/>
            <a:r>
              <a:rPr lang="en-US" dirty="0"/>
              <a:t>Identify and select the corporate strategies and individual projects that add value to their firm.</a:t>
            </a:r>
          </a:p>
          <a:p>
            <a:pPr lvl="1"/>
            <a:r>
              <a:rPr lang="en-US" dirty="0"/>
              <a:t>Forecast the funding requirements of their company, and devise strategies for acquiring those funds.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8783-0AF0-44E7-898F-9DF8CCFF01A8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100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Dark Side of Securitization</a:t>
            </a:r>
          </a:p>
        </p:txBody>
      </p:sp>
      <p:sp>
        <p:nvSpPr>
          <p:cNvPr id="100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Homeowners wanted better homes than they could afford.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Mortgage brokers encouraged homeowners to take mortgages even thought they would reset to payments that the borrowers might not be able to pay because the brokers got a commission for closing the deal.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Appraisers thought the real estate boom would continue and over-appraised house values, getting paid at the time of the appraisal.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Originating institutions (like Countrywide) quickly sold the mortgages to investment banks and other institutions.</a:t>
            </a:r>
          </a:p>
        </p:txBody>
      </p:sp>
      <p:sp>
        <p:nvSpPr>
          <p:cNvPr id="1003524" name="Text Box 4"/>
          <p:cNvSpPr txBox="1">
            <a:spLocks noChangeArrowheads="1"/>
          </p:cNvSpPr>
          <p:nvPr/>
        </p:nvSpPr>
        <p:spPr bwMode="auto">
          <a:xfrm>
            <a:off x="7924800" y="5867400"/>
            <a:ext cx="1219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Times New Roman" pitchFamily="18" charset="0"/>
              </a:rPr>
              <a:t>(More . 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BFC2-EF64-4D4D-A693-3065B3235C93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100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Dark Side </a:t>
            </a:r>
            <a:r>
              <a:rPr lang="en-US" sz="3200" dirty="0"/>
              <a:t>(Continued)</a:t>
            </a:r>
          </a:p>
        </p:txBody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Investment banks created CDOs and got rating agencies to help design and then rate the new CDOs, with rating agencies making big profits despite conflicts of interest.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Financial engineers used unrealistic inputs to generate high values for the CDOs.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Investment banks sold the CDOs to investors and made big profits.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Investors bought the CDOs but either didn’t understand or care about the risk.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Some investors bought “insurance” via credit default swaps.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2EB5B-1BC9-4328-8346-E13319B25351}" type="slidenum">
              <a:rPr lang="en-US"/>
              <a:pPr/>
              <a:t>42</a:t>
            </a:fld>
            <a:endParaRPr lang="en-US" dirty="0"/>
          </a:p>
        </p:txBody>
      </p:sp>
      <p:sp>
        <p:nvSpPr>
          <p:cNvPr id="100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Collapse</a:t>
            </a:r>
          </a:p>
        </p:txBody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When mortgages reset and borrowers defaulted, the values of CDOs plummeted.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Many of the credit default swaps failed to provide insurance because the counterparty failed.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Many originators and securitizers still owned sub-prime securities, which led to many bankruptcies, government takeovers, and fire sales, including: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New Century, Countrywide, IndyMac, Northern Rock, Fannie Mae, Freddie Mac, Bear Stearns, Lehman Brothers, and Merrill Lynch.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52E7-F197-4AA9-8E3B-2FA575E3EC43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Business Organization from Start-up to a Major Corporation</a:t>
            </a:r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Sole proprietorship</a:t>
            </a:r>
          </a:p>
          <a:p>
            <a:r>
              <a:rPr lang="en-US" dirty="0"/>
              <a:t>Partnership</a:t>
            </a:r>
          </a:p>
          <a:p>
            <a:r>
              <a:rPr lang="en-US" dirty="0"/>
              <a:t>Corporation</a:t>
            </a: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7620000" y="5867400"/>
            <a:ext cx="1219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Times New Roman" pitchFamily="18" charset="0"/>
              </a:rPr>
              <a:t>(More . 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18232-297C-45EA-AB0C-AC3C309FE593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0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as a Proprietorship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Advantages: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Ease of formation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Subject to few regulations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No corporate income taxes</a:t>
            </a:r>
          </a:p>
          <a:p>
            <a:pPr>
              <a:lnSpc>
                <a:spcPct val="90000"/>
              </a:lnSpc>
            </a:pPr>
            <a:r>
              <a:rPr lang="en-US" dirty="0"/>
              <a:t>Disadvantages: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Limited life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Unlimited liability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Difficult to raise capital to support growth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B7A18-B7D8-439E-9664-637F27716056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as or Growing into a Partnership</a:t>
            </a:r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partnership has roughly the same advantages and disadvantages as a sole proprietorship.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CEA-80E6-4B61-8976-9B485598BF1F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Becoming a Corporation</a:t>
            </a:r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corporation is a legal entity separate from its owners and managers.</a:t>
            </a:r>
          </a:p>
          <a:p>
            <a:r>
              <a:rPr lang="en-US" dirty="0"/>
              <a:t>File papers of incorporation with state.</a:t>
            </a:r>
          </a:p>
          <a:p>
            <a:pPr lvl="1"/>
            <a:r>
              <a:rPr lang="en-US" dirty="0"/>
              <a:t>Charter</a:t>
            </a:r>
          </a:p>
          <a:p>
            <a:pPr lvl="1"/>
            <a:r>
              <a:rPr lang="en-US" dirty="0"/>
              <a:t>Bylaws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A9C94-31B5-44E9-A0F5-F7B0537AE476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90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Advantages and Disadvantages of a Corporation</a:t>
            </a:r>
          </a:p>
        </p:txBody>
      </p:sp>
      <p:sp>
        <p:nvSpPr>
          <p:cNvPr id="89098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Advantages: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Unlimited life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Easy transfer of ownership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Limited liability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Ease of raising capital</a:t>
            </a:r>
          </a:p>
          <a:p>
            <a:pPr>
              <a:lnSpc>
                <a:spcPct val="90000"/>
              </a:lnSpc>
            </a:pPr>
            <a:r>
              <a:rPr lang="en-US" dirty="0"/>
              <a:t>Disadvantages: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Double taxation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Cost of set-up and report filing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220</TotalTime>
  <Pages>24</Pages>
  <Words>2057</Words>
  <Application>Microsoft Office PowerPoint</Application>
  <PresentationFormat>On-screen Show (4:3)</PresentationFormat>
  <Paragraphs>339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Tahoma</vt:lpstr>
      <vt:lpstr>Times New Roman</vt:lpstr>
      <vt:lpstr>Wingdings</vt:lpstr>
      <vt:lpstr>Blends</vt:lpstr>
      <vt:lpstr>Brigham &amp; Daves</vt:lpstr>
      <vt:lpstr>CHAPTER 1 </vt:lpstr>
      <vt:lpstr>Topics in Chapter</vt:lpstr>
      <vt:lpstr>Why is corporate finance important to all managers?</vt:lpstr>
      <vt:lpstr>Business Organization from Start-up to a Major Corporation</vt:lpstr>
      <vt:lpstr>Starting as a Proprietorship</vt:lpstr>
      <vt:lpstr>Starting as or Growing into a Partnership</vt:lpstr>
      <vt:lpstr>Becoming a Corporation</vt:lpstr>
      <vt:lpstr>Advantages and Disadvantages of a Corporation</vt:lpstr>
      <vt:lpstr>Becoming a Public Corporation and Growing Afterwards</vt:lpstr>
      <vt:lpstr>Agency Problems and Corporate Governance</vt:lpstr>
      <vt:lpstr>What should be management’s primary objective?</vt:lpstr>
      <vt:lpstr>Is maximizing stock price good for society, employees, and customers?</vt:lpstr>
      <vt:lpstr>Is maximizing stock price good? (Continued)</vt:lpstr>
      <vt:lpstr>What three aspects of cash flows affect an investment’s value?</vt:lpstr>
      <vt:lpstr>Free Cash Flows (FCF)</vt:lpstr>
      <vt:lpstr>What is the weighted average cost of capital (WACC)?  </vt:lpstr>
      <vt:lpstr>What determines a firm’s fundamental, or intrinsic, value?</vt:lpstr>
      <vt:lpstr>PowerPoint Presentation</vt:lpstr>
      <vt:lpstr>Who are the providers (savers) and users (borrowers) of capital?</vt:lpstr>
      <vt:lpstr>The Capital Allocation Process</vt:lpstr>
      <vt:lpstr>Transfer of Capital from Savers to Borrowers</vt:lpstr>
      <vt:lpstr>Cost of Money</vt:lpstr>
      <vt:lpstr>What four factors affect the cost of money?</vt:lpstr>
      <vt:lpstr>What economic conditions affect the cost of money?</vt:lpstr>
      <vt:lpstr>What international conditions affect the cost of money?</vt:lpstr>
      <vt:lpstr>What two factors lead to exchange rate fluctuations?</vt:lpstr>
      <vt:lpstr>Financial Securities</vt:lpstr>
      <vt:lpstr>Typical Rates of Return</vt:lpstr>
      <vt:lpstr>Typical Rates (Continued)</vt:lpstr>
      <vt:lpstr>What are some financial institutions?</vt:lpstr>
      <vt:lpstr>Home Mortgages Before S&amp;Ls</vt:lpstr>
      <vt:lpstr>S&amp;Ls Before Securitization</vt:lpstr>
      <vt:lpstr>Problems faced by S&amp;Ls Before Securitization</vt:lpstr>
      <vt:lpstr>Taxpayers to the Rescue</vt:lpstr>
      <vt:lpstr>Securitization in the Home Mortgage Industry</vt:lpstr>
      <vt:lpstr>Fannie Mae Shifts Risk to Its Investors</vt:lpstr>
      <vt:lpstr>Collateralized Debt Obligations (CDOs)</vt:lpstr>
      <vt:lpstr>Other Assets Can be Securitized</vt:lpstr>
      <vt:lpstr>The Dark Side of Securitization</vt:lpstr>
      <vt:lpstr>The Dark Side (Continued)</vt:lpstr>
      <vt:lpstr>The Collapse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Fin and Fin Mkts</dc:title>
  <dc:subject>Powerpoint show</dc:subject>
  <dc:creator>Mike Ehrhardt</dc:creator>
  <cp:lastModifiedBy>Daves, Phillip R</cp:lastModifiedBy>
  <cp:revision>146</cp:revision>
  <cp:lastPrinted>1998-05-18T20:21:10Z</cp:lastPrinted>
  <dcterms:created xsi:type="dcterms:W3CDTF">1997-09-17T11:48:54Z</dcterms:created>
  <dcterms:modified xsi:type="dcterms:W3CDTF">2015-01-14T15:09:35Z</dcterms:modified>
</cp:coreProperties>
</file>