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4165" r:id="rId1"/>
  </p:sldMasterIdLst>
  <p:notesMasterIdLst>
    <p:notesMasterId r:id="rId44"/>
  </p:notesMasterIdLst>
  <p:handoutMasterIdLst>
    <p:handoutMasterId r:id="rId45"/>
  </p:handoutMasterIdLst>
  <p:sldIdLst>
    <p:sldId id="415" r:id="rId2"/>
    <p:sldId id="357" r:id="rId3"/>
    <p:sldId id="256" r:id="rId4"/>
    <p:sldId id="314" r:id="rId5"/>
    <p:sldId id="300" r:id="rId6"/>
    <p:sldId id="301" r:id="rId7"/>
    <p:sldId id="302" r:id="rId8"/>
    <p:sldId id="338" r:id="rId9"/>
    <p:sldId id="303" r:id="rId10"/>
    <p:sldId id="339" r:id="rId11"/>
    <p:sldId id="389" r:id="rId12"/>
    <p:sldId id="304" r:id="rId13"/>
    <p:sldId id="305" r:id="rId14"/>
    <p:sldId id="306" r:id="rId15"/>
    <p:sldId id="307" r:id="rId16"/>
    <p:sldId id="340" r:id="rId17"/>
    <p:sldId id="342" r:id="rId18"/>
    <p:sldId id="411" r:id="rId19"/>
    <p:sldId id="413" r:id="rId20"/>
    <p:sldId id="391" r:id="rId21"/>
    <p:sldId id="414" r:id="rId22"/>
    <p:sldId id="392" r:id="rId23"/>
    <p:sldId id="397" r:id="rId24"/>
    <p:sldId id="393" r:id="rId25"/>
    <p:sldId id="394" r:id="rId26"/>
    <p:sldId id="396" r:id="rId27"/>
    <p:sldId id="395" r:id="rId28"/>
    <p:sldId id="390" r:id="rId29"/>
    <p:sldId id="315" r:id="rId30"/>
    <p:sldId id="354" r:id="rId31"/>
    <p:sldId id="320" r:id="rId32"/>
    <p:sldId id="400" r:id="rId33"/>
    <p:sldId id="401" r:id="rId34"/>
    <p:sldId id="402" r:id="rId35"/>
    <p:sldId id="403" r:id="rId36"/>
    <p:sldId id="404" r:id="rId37"/>
    <p:sldId id="405" r:id="rId38"/>
    <p:sldId id="406" r:id="rId39"/>
    <p:sldId id="407" r:id="rId40"/>
    <p:sldId id="410" r:id="rId41"/>
    <p:sldId id="408" r:id="rId42"/>
    <p:sldId id="409" r:id="rId43"/>
  </p:sldIdLst>
  <p:sldSz cx="9144000" cy="6858000" type="screen4x3"/>
  <p:notesSz cx="7302500" cy="9588500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200">
          <p15:clr>
            <a:srgbClr val="A4A3A4"/>
          </p15:clr>
        </p15:guide>
        <p15:guide id="2" pos="5376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melia Bell" initials="AB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CF4EA"/>
    <a:srgbClr val="00B7A5"/>
    <a:srgbClr val="FAFD00"/>
    <a:srgbClr val="D49FFF"/>
    <a:srgbClr val="83FD65"/>
    <a:srgbClr val="C0FEF9"/>
    <a:srgbClr val="60C900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5" autoAdjust="0"/>
    <p:restoredTop sz="94688" autoAdjust="0"/>
  </p:normalViewPr>
  <p:slideViewPr>
    <p:cSldViewPr>
      <p:cViewPr varScale="1">
        <p:scale>
          <a:sx n="53" d="100"/>
          <a:sy n="53" d="100"/>
        </p:scale>
        <p:origin x="84" y="1248"/>
      </p:cViewPr>
      <p:guideLst>
        <p:guide orient="horz" pos="1200"/>
        <p:guide pos="537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70" d="100"/>
        <a:sy n="170" d="100"/>
      </p:scale>
      <p:origin x="0" y="1842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presProps" Target="presProps.xml"/><Relationship Id="rId50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viewProps" Target="viewProps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5337715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74725" y="4554538"/>
            <a:ext cx="5351463" cy="43148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8852" tIns="50265" rIns="98852" bIns="5026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1" name="Rectangle 3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63650" y="725488"/>
            <a:ext cx="4775200" cy="3581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</p:spTree>
    <p:extLst>
      <p:ext uri="{BB962C8B-B14F-4D97-AF65-F5344CB8AC3E}">
        <p14:creationId xmlns:p14="http://schemas.microsoft.com/office/powerpoint/2010/main" val="84206569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955675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66725" algn="l" defTabSz="955675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35038" algn="l" defTabSz="955675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401763" algn="l" defTabSz="955675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70075" algn="l" defTabSz="955675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0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54125" y="719138"/>
            <a:ext cx="4794250" cy="3595687"/>
          </a:xfrm>
          <a:ln/>
        </p:spPr>
      </p:sp>
      <p:sp>
        <p:nvSpPr>
          <p:cNvPr id="1025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30250" y="4554538"/>
            <a:ext cx="5842000" cy="4314825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69641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30146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1030147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030148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dirty="0"/>
              </a:p>
            </p:txBody>
          </p:sp>
          <p:sp>
            <p:nvSpPr>
              <p:cNvPr id="1030149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dirty="0"/>
              </a:p>
            </p:txBody>
          </p:sp>
        </p:grpSp>
        <p:grpSp>
          <p:nvGrpSpPr>
            <p:cNvPr id="1030150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030151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dirty="0"/>
              </a:p>
            </p:txBody>
          </p:sp>
          <p:sp>
            <p:nvSpPr>
              <p:cNvPr id="1030152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 dirty="0"/>
              </a:p>
            </p:txBody>
          </p:sp>
        </p:grpSp>
        <p:sp>
          <p:nvSpPr>
            <p:cNvPr id="1030153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1030154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1030155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 dirty="0"/>
            </a:p>
          </p:txBody>
        </p:sp>
      </p:grpSp>
      <p:sp>
        <p:nvSpPr>
          <p:cNvPr id="1030156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030157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030160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60E7B652-B8D1-4C19-88D5-35CC411BD77C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 userDrawn="1"/>
        </p:nvSpPr>
        <p:spPr>
          <a:xfrm>
            <a:off x="0" y="6411912"/>
            <a:ext cx="9144000" cy="369888"/>
          </a:xfrm>
          <a:prstGeom prst="rect">
            <a:avLst/>
          </a:prstGeom>
          <a:noFill/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defRPr/>
            </a:pPr>
            <a:r>
              <a:rPr lang="en-US" sz="900" dirty="0" smtClean="0">
                <a:cs typeface="+mn-cs"/>
              </a:rPr>
              <a:t>© 2016 Cengage Learning. All Rights Reserved. May not be copied, scanned, or duplicated, in whole or in part, except for use as </a:t>
            </a:r>
          </a:p>
          <a:p>
            <a:pPr algn="ctr" eaLnBrk="1" hangingPunct="1">
              <a:defRPr/>
            </a:pPr>
            <a:r>
              <a:rPr lang="en-US" sz="900" dirty="0" smtClean="0">
                <a:cs typeface="+mn-cs"/>
              </a:rPr>
              <a:t>permitted in a license distributed with a certain product or service or otherwise on a password-protected website for classroom use.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9C5561-B1CC-4FA6-AFF8-410E3E2BA8B4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584BA2-906E-4AF7-BD86-07604ADF85BC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214313"/>
            <a:ext cx="7793037" cy="14620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042150" y="6243638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C029DC42-26CF-4FDD-96A3-C98BA3D1E38C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C8C77E-6624-43E3-8A4D-B9DEAF5DD629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FE7B4E5-B73A-4CC7-B2B5-0D3B47E6243E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383934-973D-45F0-A7F9-2D1F7B5FCC97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BEFE33-CB7E-4859-A37F-85295852503C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99ADCF-055C-41C0-A7BD-BD39F1DFA58F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13DAC-31A8-46BD-85E3-702C0B0D78A7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6A2271-C010-436C-A001-F99263BBA337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5A882AF-F4E3-4AF2-804F-F7E3DE69E99D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122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dirty="0"/>
          </a:p>
        </p:txBody>
      </p:sp>
      <p:sp>
        <p:nvSpPr>
          <p:cNvPr id="1029123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dirty="0"/>
          </a:p>
        </p:txBody>
      </p:sp>
      <p:sp>
        <p:nvSpPr>
          <p:cNvPr id="1029124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dirty="0"/>
          </a:p>
        </p:txBody>
      </p:sp>
      <p:sp>
        <p:nvSpPr>
          <p:cNvPr id="1029125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dirty="0"/>
          </a:p>
        </p:txBody>
      </p:sp>
      <p:sp>
        <p:nvSpPr>
          <p:cNvPr id="1029126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dirty="0"/>
          </a:p>
        </p:txBody>
      </p:sp>
      <p:sp>
        <p:nvSpPr>
          <p:cNvPr id="1029127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dirty="0"/>
          </a:p>
        </p:txBody>
      </p:sp>
      <p:sp>
        <p:nvSpPr>
          <p:cNvPr id="1029128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 dirty="0"/>
          </a:p>
        </p:txBody>
      </p:sp>
      <p:sp>
        <p:nvSpPr>
          <p:cNvPr id="1029129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9130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9133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71D13C41-FACF-4E2A-9FBB-79ADD99B2AA8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 userDrawn="1"/>
        </p:nvSpPr>
        <p:spPr>
          <a:xfrm>
            <a:off x="0" y="6411912"/>
            <a:ext cx="9144000" cy="369888"/>
          </a:xfrm>
          <a:prstGeom prst="rect">
            <a:avLst/>
          </a:prstGeom>
          <a:noFill/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defRPr/>
            </a:pPr>
            <a:r>
              <a:rPr lang="en-US" sz="900" dirty="0" smtClean="0">
                <a:cs typeface="+mn-cs"/>
              </a:rPr>
              <a:t>© 2016 Cengage Learning. All Rights Reserved. May not be copied, scanned, or duplicated, in whole or in part, except for use as </a:t>
            </a:r>
          </a:p>
          <a:p>
            <a:pPr algn="ctr" eaLnBrk="1" hangingPunct="1">
              <a:defRPr/>
            </a:pPr>
            <a:r>
              <a:rPr lang="en-US" sz="900" dirty="0" smtClean="0">
                <a:cs typeface="+mn-cs"/>
              </a:rPr>
              <a:t>permitted in a license distributed with a certain product or service or otherwise on a password-protected website for classroom use.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66" r:id="rId1"/>
    <p:sldLayoutId id="2147484167" r:id="rId2"/>
    <p:sldLayoutId id="2147484168" r:id="rId3"/>
    <p:sldLayoutId id="2147484169" r:id="rId4"/>
    <p:sldLayoutId id="2147484170" r:id="rId5"/>
    <p:sldLayoutId id="2147484171" r:id="rId6"/>
    <p:sldLayoutId id="2147484172" r:id="rId7"/>
    <p:sldLayoutId id="2147484173" r:id="rId8"/>
    <p:sldLayoutId id="2147484174" r:id="rId9"/>
    <p:sldLayoutId id="2147484175" r:id="rId10"/>
    <p:sldLayoutId id="2147484176" r:id="rId11"/>
    <p:sldLayoutId id="2147484177" r:id="rId12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/>
          <a:p>
            <a:fld id="{F5A1012E-BD0A-4CC2-BE01-61D40EDAAF1D}" type="slidenum">
              <a:rPr lang="en-US"/>
              <a:pPr/>
              <a:t>1</a:t>
            </a:fld>
            <a:endParaRPr lang="en-US" dirty="0"/>
          </a:p>
        </p:txBody>
      </p:sp>
      <p:sp>
        <p:nvSpPr>
          <p:cNvPr id="166918" name="Rectangle 6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Brigham &amp; </a:t>
            </a:r>
            <a:r>
              <a:rPr lang="en-US" dirty="0" err="1" smtClean="0"/>
              <a:t>Daves</a:t>
            </a:r>
            <a:endParaRPr lang="en-US" dirty="0"/>
          </a:p>
        </p:txBody>
      </p:sp>
      <p:sp>
        <p:nvSpPr>
          <p:cNvPr id="166919" name="Rectangle 7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4000" b="1" dirty="0" smtClean="0">
                <a:solidFill>
                  <a:schemeClr val="tx2"/>
                </a:solidFill>
              </a:rPr>
              <a:t>Intermediate Financial Management, 12</a:t>
            </a:r>
            <a:r>
              <a:rPr lang="en-US" sz="4000" b="1" baseline="30000" dirty="0" smtClean="0">
                <a:solidFill>
                  <a:schemeClr val="tx2"/>
                </a:solidFill>
              </a:rPr>
              <a:t>th</a:t>
            </a:r>
            <a:r>
              <a:rPr lang="en-US" sz="4000" b="1" dirty="0" smtClean="0">
                <a:solidFill>
                  <a:schemeClr val="tx2"/>
                </a:solidFill>
              </a:rPr>
              <a:t> edition</a:t>
            </a:r>
            <a:endParaRPr lang="en-US" sz="4000" b="1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41A28-9568-489B-8601-A56D5004B9B3}" type="slidenum">
              <a:rPr lang="en-US"/>
              <a:pPr/>
              <a:t>10</a:t>
            </a:fld>
            <a:endParaRPr lang="en-US" dirty="0"/>
          </a:p>
        </p:txBody>
      </p:sp>
      <p:sp>
        <p:nvSpPr>
          <p:cNvPr id="1321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Becoming a Public Corporation and Growing Afterwards</a:t>
            </a:r>
          </a:p>
        </p:txBody>
      </p:sp>
      <p:sp>
        <p:nvSpPr>
          <p:cNvPr id="1321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Initial Public Offering (IPO) of Stock</a:t>
            </a:r>
          </a:p>
          <a:p>
            <a:pPr lvl="1"/>
            <a:r>
              <a:rPr lang="en-US" dirty="0"/>
              <a:t>Raises cash</a:t>
            </a:r>
          </a:p>
          <a:p>
            <a:pPr lvl="1"/>
            <a:r>
              <a:rPr lang="en-US" dirty="0"/>
              <a:t>Allows founders and pre-IPO investors to “harvest” some of their wealth</a:t>
            </a:r>
          </a:p>
          <a:p>
            <a:r>
              <a:rPr lang="en-US" dirty="0"/>
              <a:t>Subsequent issues of debt and equity</a:t>
            </a:r>
          </a:p>
          <a:p>
            <a:pPr>
              <a:buFont typeface="Wingdings" pitchFamily="2" charset="2"/>
              <a:buNone/>
            </a:pP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93E168-70C2-434F-8762-CD5DF59F76FA}" type="slidenum">
              <a:rPr lang="en-US"/>
              <a:pPr/>
              <a:t>11</a:t>
            </a:fld>
            <a:endParaRPr lang="en-US" dirty="0"/>
          </a:p>
        </p:txBody>
      </p:sp>
      <p:sp>
        <p:nvSpPr>
          <p:cNvPr id="96358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Agency Problems and Corporate Governance</a:t>
            </a:r>
          </a:p>
        </p:txBody>
      </p:sp>
      <p:sp>
        <p:nvSpPr>
          <p:cNvPr id="963589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Agency problem: managers may act in their own interests and not on behalf of owners (stockholders)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Corporate governance  is the set of rules that control a company’s behavior towards its directors, managers, employees, shareholders, creditors, customers, competitors, and community. 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Corporate governance can help control agency problems.</a:t>
            </a:r>
          </a:p>
          <a:p>
            <a:pPr>
              <a:lnSpc>
                <a:spcPct val="90000"/>
              </a:lnSpc>
            </a:pPr>
            <a:endParaRPr lang="en-US" sz="28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53B8EF-A826-4E46-8F23-45CAB2BD9ADB}" type="slidenum">
              <a:rPr lang="en-US"/>
              <a:pPr/>
              <a:t>12</a:t>
            </a:fld>
            <a:endParaRPr lang="en-US" dirty="0"/>
          </a:p>
        </p:txBody>
      </p:sp>
      <p:sp>
        <p:nvSpPr>
          <p:cNvPr id="90114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0115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0121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What should be management’s primary objective?</a:t>
            </a:r>
          </a:p>
        </p:txBody>
      </p:sp>
      <p:sp>
        <p:nvSpPr>
          <p:cNvPr id="90122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The primary objective should be shareholder wealth maximization, which translates to maximizing the fundamental stock price.</a:t>
            </a:r>
          </a:p>
          <a:p>
            <a:pPr lvl="1"/>
            <a:r>
              <a:rPr lang="en-US" dirty="0"/>
              <a:t>Should firms behave ethically?  YES!</a:t>
            </a:r>
          </a:p>
          <a:p>
            <a:pPr lvl="1"/>
            <a:r>
              <a:rPr lang="en-US" dirty="0"/>
              <a:t>Do firms have any responsibilities to society at large? YES!  Shareholders are also members of society.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003FA-AB73-4F94-942D-F76FEF03909F}" type="slidenum">
              <a:rPr lang="en-US"/>
              <a:pPr/>
              <a:t>13</a:t>
            </a:fld>
            <a:endParaRPr lang="en-US" dirty="0"/>
          </a:p>
        </p:txBody>
      </p:sp>
      <p:sp>
        <p:nvSpPr>
          <p:cNvPr id="91138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1139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1146" name="Rectangle 10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/>
              <a:t>Is maximizing stock price good for society, employees, and customers?</a:t>
            </a:r>
          </a:p>
        </p:txBody>
      </p:sp>
      <p:sp>
        <p:nvSpPr>
          <p:cNvPr id="91147" name="Rectangle 11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Employment growth is higher in firms that try to maximize stock price. On average, employment goes up in: </a:t>
            </a:r>
          </a:p>
          <a:p>
            <a:pPr lvl="1"/>
            <a:r>
              <a:rPr lang="en-US" dirty="0"/>
              <a:t>firms that make managers into owners (such as LBO firms)</a:t>
            </a:r>
          </a:p>
          <a:p>
            <a:pPr lvl="1"/>
            <a:r>
              <a:rPr lang="en-US" dirty="0"/>
              <a:t>firms that were owned by the government but that have been sold to private investors</a:t>
            </a:r>
          </a:p>
        </p:txBody>
      </p:sp>
      <p:sp>
        <p:nvSpPr>
          <p:cNvPr id="91148" name="Text Box 12"/>
          <p:cNvSpPr txBox="1">
            <a:spLocks noChangeArrowheads="1"/>
          </p:cNvSpPr>
          <p:nvPr/>
        </p:nvSpPr>
        <p:spPr bwMode="auto">
          <a:xfrm>
            <a:off x="6324600" y="6172200"/>
            <a:ext cx="1676400" cy="363538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dirty="0">
                <a:latin typeface="Arial" charset="0"/>
              </a:rPr>
              <a:t>(Continued)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76CF7-9173-4A9D-9465-5D4A941013E5}" type="slidenum">
              <a:rPr lang="en-US"/>
              <a:pPr/>
              <a:t>14</a:t>
            </a:fld>
            <a:endParaRPr lang="en-US" dirty="0"/>
          </a:p>
        </p:txBody>
      </p:sp>
      <p:sp>
        <p:nvSpPr>
          <p:cNvPr id="92162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2163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2165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Is maximizing stock price good? </a:t>
            </a:r>
            <a:r>
              <a:rPr lang="en-US" sz="3200" dirty="0"/>
              <a:t>(Continued)</a:t>
            </a:r>
          </a:p>
        </p:txBody>
      </p:sp>
      <p:sp>
        <p:nvSpPr>
          <p:cNvPr id="92164" name="Rectangle 4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/>
              <a:t>Consumer welfare is higher in capitalist free market economies than in communist or socialist economies.</a:t>
            </a:r>
          </a:p>
          <a:p>
            <a:pPr>
              <a:lnSpc>
                <a:spcPct val="90000"/>
              </a:lnSpc>
            </a:pPr>
            <a:r>
              <a:rPr lang="en-US" i="1" dirty="0"/>
              <a:t>Fortune</a:t>
            </a:r>
            <a:r>
              <a:rPr lang="en-US" dirty="0"/>
              <a:t> lists the most admired firms.  In addition to high stock returns, these firms have: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high quality from customers’ view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employees who like working there</a:t>
            </a:r>
          </a:p>
          <a:p>
            <a:pPr lvl="1">
              <a:lnSpc>
                <a:spcPct val="90000"/>
              </a:lnSpc>
            </a:pP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49DBA-9B88-41B7-8067-366E6806C408}" type="slidenum">
              <a:rPr lang="en-US"/>
              <a:pPr/>
              <a:t>15</a:t>
            </a:fld>
            <a:endParaRPr lang="en-US" dirty="0"/>
          </a:p>
        </p:txBody>
      </p:sp>
      <p:sp>
        <p:nvSpPr>
          <p:cNvPr id="93186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3187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3193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What three aspects of cash flows affect an investment’s value?</a:t>
            </a:r>
          </a:p>
        </p:txBody>
      </p:sp>
      <p:sp>
        <p:nvSpPr>
          <p:cNvPr id="93194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Amount of expected cash flows (bigger is better)</a:t>
            </a:r>
          </a:p>
          <a:p>
            <a:r>
              <a:rPr lang="en-US" dirty="0"/>
              <a:t>Timing of the cash flow stream (sooner is better)</a:t>
            </a:r>
          </a:p>
          <a:p>
            <a:r>
              <a:rPr lang="en-US" dirty="0"/>
              <a:t>Risk of the cash flows (less risk is better)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C7984B-C9F3-4923-A069-C3CE518120E2}" type="slidenum">
              <a:rPr lang="en-US"/>
              <a:pPr/>
              <a:t>16</a:t>
            </a:fld>
            <a:endParaRPr lang="en-US" dirty="0"/>
          </a:p>
        </p:txBody>
      </p:sp>
      <p:sp>
        <p:nvSpPr>
          <p:cNvPr id="13312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Free Cash Flows (FCF)</a:t>
            </a:r>
          </a:p>
        </p:txBody>
      </p:sp>
      <p:sp>
        <p:nvSpPr>
          <p:cNvPr id="133125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Free cash flows are the cash flows that are available (or free) for distribution to all investors (stockholders and creditors).</a:t>
            </a:r>
          </a:p>
          <a:p>
            <a:r>
              <a:rPr lang="en-US" dirty="0"/>
              <a:t>FCF = sales revenues - operating costs - operating taxes - required investments in operating capital. </a:t>
            </a:r>
          </a:p>
          <a:p>
            <a:pPr>
              <a:buFont typeface="Wingdings" pitchFamily="2" charset="2"/>
              <a:buNone/>
            </a:pP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884E64-594E-44AB-9C56-040F93FB90CF}" type="slidenum">
              <a:rPr lang="en-US"/>
              <a:pPr/>
              <a:t>17</a:t>
            </a:fld>
            <a:endParaRPr lang="en-US" dirty="0"/>
          </a:p>
        </p:txBody>
      </p:sp>
      <p:sp>
        <p:nvSpPr>
          <p:cNvPr id="1351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is the weighted average cost of capital (WACC)?  </a:t>
            </a:r>
          </a:p>
        </p:txBody>
      </p:sp>
      <p:sp>
        <p:nvSpPr>
          <p:cNvPr id="1351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 dirty="0"/>
              <a:t>WACC is the average rate of return required by all of the company’s investors.</a:t>
            </a:r>
          </a:p>
          <a:p>
            <a:r>
              <a:rPr lang="en-US" sz="2800" dirty="0"/>
              <a:t>WACC is affected by:</a:t>
            </a:r>
          </a:p>
          <a:p>
            <a:pPr lvl="1"/>
            <a:r>
              <a:rPr lang="en-US" sz="2400" dirty="0"/>
              <a:t>Capital structure (the firm’s relative use of debt and equity as sources of financing)</a:t>
            </a:r>
          </a:p>
          <a:p>
            <a:pPr lvl="1"/>
            <a:r>
              <a:rPr lang="en-US" sz="2400" dirty="0"/>
              <a:t>Interest rates</a:t>
            </a:r>
          </a:p>
          <a:p>
            <a:pPr lvl="1"/>
            <a:r>
              <a:rPr lang="en-US" sz="2400" dirty="0"/>
              <a:t>Risk of the firm</a:t>
            </a:r>
          </a:p>
          <a:p>
            <a:pPr lvl="1"/>
            <a:r>
              <a:rPr lang="en-US" sz="2400" dirty="0"/>
              <a:t>Investors’ overall attitude toward risk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83615-B50D-45EF-9D9B-131FB47E257E}" type="slidenum">
              <a:rPr lang="en-US"/>
              <a:pPr/>
              <a:t>18</a:t>
            </a:fld>
            <a:endParaRPr lang="en-US" dirty="0"/>
          </a:p>
        </p:txBody>
      </p:sp>
      <p:sp>
        <p:nvSpPr>
          <p:cNvPr id="10178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What determines a firm’s fundamental, or intrinsic, value?</a:t>
            </a:r>
          </a:p>
        </p:txBody>
      </p:sp>
      <p:sp>
        <p:nvSpPr>
          <p:cNvPr id="10178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219200" y="2590800"/>
            <a:ext cx="7340600" cy="1352550"/>
          </a:xfrm>
        </p:spPr>
        <p:txBody>
          <a:bodyPr/>
          <a:lstStyle/>
          <a:p>
            <a:pPr marL="0" indent="0">
              <a:lnSpc>
                <a:spcPct val="90000"/>
              </a:lnSpc>
              <a:buFont typeface="Wingdings" pitchFamily="2" charset="2"/>
              <a:buNone/>
            </a:pPr>
            <a:r>
              <a:rPr lang="en-US" dirty="0"/>
              <a:t>Intrinsic value is the sum of all the future expected free cash flows when converted into today’s dollars:</a:t>
            </a:r>
          </a:p>
          <a:p>
            <a:pPr marL="0" indent="0">
              <a:lnSpc>
                <a:spcPct val="90000"/>
              </a:lnSpc>
              <a:buFont typeface="Wingdings" pitchFamily="2" charset="2"/>
              <a:buNone/>
            </a:pPr>
            <a:endParaRPr lang="en-US" dirty="0"/>
          </a:p>
        </p:txBody>
      </p:sp>
      <p:grpSp>
        <p:nvGrpSpPr>
          <p:cNvPr id="1017860" name="Group 4"/>
          <p:cNvGrpSpPr>
            <a:grpSpLocks/>
          </p:cNvGrpSpPr>
          <p:nvPr/>
        </p:nvGrpSpPr>
        <p:grpSpPr bwMode="auto">
          <a:xfrm>
            <a:off x="609600" y="4270375"/>
            <a:ext cx="8329613" cy="984250"/>
            <a:chOff x="465" y="2690"/>
            <a:chExt cx="5247" cy="620"/>
          </a:xfrm>
        </p:grpSpPr>
        <p:sp>
          <p:nvSpPr>
            <p:cNvPr id="1017861" name="Text Box 5"/>
            <p:cNvSpPr txBox="1">
              <a:spLocks noChangeArrowheads="1"/>
            </p:cNvSpPr>
            <p:nvPr/>
          </p:nvSpPr>
          <p:spPr bwMode="auto">
            <a:xfrm>
              <a:off x="465" y="2832"/>
              <a:ext cx="3939" cy="286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none" lIns="90488" tIns="44450" rIns="90488" bIns="44450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2400" dirty="0"/>
                <a:t>Value =                    +                     + … +</a:t>
              </a:r>
            </a:p>
          </p:txBody>
        </p:sp>
        <p:sp>
          <p:nvSpPr>
            <p:cNvPr id="1017862" name="Text Box 6"/>
            <p:cNvSpPr txBox="1">
              <a:spLocks noChangeArrowheads="1"/>
            </p:cNvSpPr>
            <p:nvPr/>
          </p:nvSpPr>
          <p:spPr bwMode="auto">
            <a:xfrm>
              <a:off x="1488" y="2690"/>
              <a:ext cx="672" cy="286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lIns="90488" tIns="44450" rIns="90488" bIns="44450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2400" dirty="0"/>
                <a:t>FCF</a:t>
              </a:r>
              <a:r>
                <a:rPr lang="en-US" sz="2400" baseline="-25000" dirty="0"/>
                <a:t>1</a:t>
              </a:r>
            </a:p>
          </p:txBody>
        </p:sp>
        <p:sp>
          <p:nvSpPr>
            <p:cNvPr id="1017863" name="Text Box 7"/>
            <p:cNvSpPr txBox="1">
              <a:spLocks noChangeArrowheads="1"/>
            </p:cNvSpPr>
            <p:nvPr/>
          </p:nvSpPr>
          <p:spPr bwMode="auto">
            <a:xfrm>
              <a:off x="2880" y="2690"/>
              <a:ext cx="672" cy="286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lIns="90488" tIns="44450" rIns="90488" bIns="44450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2400" dirty="0"/>
                <a:t>FCF</a:t>
              </a:r>
              <a:r>
                <a:rPr lang="en-US" sz="2400" baseline="-25000" dirty="0"/>
                <a:t>2</a:t>
              </a:r>
            </a:p>
          </p:txBody>
        </p:sp>
        <p:sp>
          <p:nvSpPr>
            <p:cNvPr id="1017864" name="Text Box 8"/>
            <p:cNvSpPr txBox="1">
              <a:spLocks noChangeArrowheads="1"/>
            </p:cNvSpPr>
            <p:nvPr/>
          </p:nvSpPr>
          <p:spPr bwMode="auto">
            <a:xfrm>
              <a:off x="4656" y="2690"/>
              <a:ext cx="672" cy="286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lIns="90488" tIns="44450" rIns="90488" bIns="44450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2400" dirty="0"/>
                <a:t>FCF</a:t>
              </a:r>
              <a:r>
                <a:rPr lang="en-US" sz="2400" baseline="-25000" dirty="0"/>
                <a:t>∞</a:t>
              </a:r>
            </a:p>
          </p:txBody>
        </p:sp>
        <p:sp>
          <p:nvSpPr>
            <p:cNvPr id="1017865" name="Text Box 9"/>
            <p:cNvSpPr txBox="1">
              <a:spLocks noChangeArrowheads="1"/>
            </p:cNvSpPr>
            <p:nvPr/>
          </p:nvSpPr>
          <p:spPr bwMode="auto">
            <a:xfrm>
              <a:off x="1200" y="3024"/>
              <a:ext cx="1296" cy="286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lIns="90488" tIns="44450" rIns="90488" bIns="44450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2400" dirty="0"/>
                <a:t>(1 + WACC)</a:t>
              </a:r>
              <a:r>
                <a:rPr lang="en-US" sz="2400" baseline="30000" dirty="0"/>
                <a:t>1</a:t>
              </a:r>
            </a:p>
          </p:txBody>
        </p:sp>
        <p:sp>
          <p:nvSpPr>
            <p:cNvPr id="1017866" name="Text Box 10"/>
            <p:cNvSpPr txBox="1">
              <a:spLocks noChangeArrowheads="1"/>
            </p:cNvSpPr>
            <p:nvPr/>
          </p:nvSpPr>
          <p:spPr bwMode="auto">
            <a:xfrm>
              <a:off x="4368" y="3024"/>
              <a:ext cx="1344" cy="286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lIns="90488" tIns="44450" rIns="90488" bIns="44450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2400" dirty="0"/>
                <a:t>(1 + WACC)</a:t>
              </a:r>
              <a:r>
                <a:rPr lang="en-US" sz="2400" baseline="30000" dirty="0"/>
                <a:t>∞</a:t>
              </a:r>
            </a:p>
          </p:txBody>
        </p:sp>
        <p:sp>
          <p:nvSpPr>
            <p:cNvPr id="1017867" name="Text Box 11"/>
            <p:cNvSpPr txBox="1">
              <a:spLocks noChangeArrowheads="1"/>
            </p:cNvSpPr>
            <p:nvPr/>
          </p:nvSpPr>
          <p:spPr bwMode="auto">
            <a:xfrm>
              <a:off x="2544" y="3024"/>
              <a:ext cx="1248" cy="286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lIns="90488" tIns="44450" rIns="90488" bIns="44450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2400" dirty="0"/>
                <a:t>(1 + WACC)</a:t>
              </a:r>
              <a:r>
                <a:rPr lang="en-US" sz="2400" baseline="30000" dirty="0"/>
                <a:t>2</a:t>
              </a:r>
            </a:p>
          </p:txBody>
        </p:sp>
        <p:sp>
          <p:nvSpPr>
            <p:cNvPr id="1017868" name="Line 12"/>
            <p:cNvSpPr>
              <a:spLocks noChangeShapeType="1"/>
            </p:cNvSpPr>
            <p:nvPr/>
          </p:nvSpPr>
          <p:spPr bwMode="auto">
            <a:xfrm>
              <a:off x="1296" y="3024"/>
              <a:ext cx="1056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lIns="90488" tIns="44450" rIns="90488" bIns="44450"/>
            <a:lstStyle/>
            <a:p>
              <a:endParaRPr lang="en-US" dirty="0"/>
            </a:p>
          </p:txBody>
        </p:sp>
        <p:sp>
          <p:nvSpPr>
            <p:cNvPr id="1017869" name="Line 13"/>
            <p:cNvSpPr>
              <a:spLocks noChangeShapeType="1"/>
            </p:cNvSpPr>
            <p:nvPr/>
          </p:nvSpPr>
          <p:spPr bwMode="auto">
            <a:xfrm>
              <a:off x="2640" y="3024"/>
              <a:ext cx="1056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lIns="90488" tIns="44450" rIns="90488" bIns="44450"/>
            <a:lstStyle/>
            <a:p>
              <a:endParaRPr lang="en-US" dirty="0"/>
            </a:p>
          </p:txBody>
        </p:sp>
        <p:sp>
          <p:nvSpPr>
            <p:cNvPr id="1017870" name="Line 14"/>
            <p:cNvSpPr>
              <a:spLocks noChangeShapeType="1"/>
            </p:cNvSpPr>
            <p:nvPr/>
          </p:nvSpPr>
          <p:spPr bwMode="auto">
            <a:xfrm>
              <a:off x="4464" y="3024"/>
              <a:ext cx="1056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lIns="90488" tIns="44450" rIns="90488" bIns="44450"/>
            <a:lstStyle/>
            <a:p>
              <a:endParaRPr lang="en-US" dirty="0"/>
            </a:p>
          </p:txBody>
        </p:sp>
      </p:grpSp>
      <p:sp>
        <p:nvSpPr>
          <p:cNvPr id="1017871" name="Text Box 15"/>
          <p:cNvSpPr txBox="1">
            <a:spLocks noChangeArrowheads="1"/>
          </p:cNvSpPr>
          <p:nvPr/>
        </p:nvSpPr>
        <p:spPr bwMode="auto">
          <a:xfrm>
            <a:off x="990600" y="5715000"/>
            <a:ext cx="6553200" cy="363538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dirty="0">
                <a:latin typeface="Arial" charset="0"/>
              </a:rPr>
              <a:t>See “big picture” diagram on next slide.</a:t>
            </a:r>
          </a:p>
        </p:txBody>
      </p:sp>
      <p:sp>
        <p:nvSpPr>
          <p:cNvPr id="1017872" name="Text Box 16"/>
          <p:cNvSpPr txBox="1">
            <a:spLocks noChangeArrowheads="1"/>
          </p:cNvSpPr>
          <p:nvPr/>
        </p:nvSpPr>
        <p:spPr bwMode="auto">
          <a:xfrm>
            <a:off x="7924800" y="5867400"/>
            <a:ext cx="121920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>
                <a:latin typeface="Times New Roman" pitchFamily="18" charset="0"/>
              </a:rPr>
              <a:t>(More . .)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F3647F-5553-4278-AC24-A38E124EDC9D}" type="slidenum">
              <a:rPr lang="en-US"/>
              <a:pPr/>
              <a:t>19</a:t>
            </a:fld>
            <a:endParaRPr lang="en-US" dirty="0"/>
          </a:p>
        </p:txBody>
      </p:sp>
      <p:sp>
        <p:nvSpPr>
          <p:cNvPr id="1024002" name="Rectangle 2"/>
          <p:cNvSpPr>
            <a:spLocks noChangeArrowheads="1"/>
          </p:cNvSpPr>
          <p:nvPr/>
        </p:nvSpPr>
        <p:spPr bwMode="auto">
          <a:xfrm>
            <a:off x="0" y="0"/>
            <a:ext cx="9144000" cy="41148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24003" name="AutoShape 3"/>
          <p:cNvSpPr>
            <a:spLocks noChangeArrowheads="1"/>
          </p:cNvSpPr>
          <p:nvPr/>
        </p:nvSpPr>
        <p:spPr bwMode="auto">
          <a:xfrm>
            <a:off x="990600" y="3124200"/>
            <a:ext cx="6934200" cy="914400"/>
          </a:xfrm>
          <a:prstGeom prst="roundRect">
            <a:avLst>
              <a:gd name="adj" fmla="val 16667"/>
            </a:avLst>
          </a:prstGeom>
          <a:solidFill>
            <a:srgbClr val="9DD3D7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sz="2400" dirty="0">
              <a:latin typeface="Arial" charset="0"/>
            </a:endParaRPr>
          </a:p>
        </p:txBody>
      </p:sp>
      <p:sp>
        <p:nvSpPr>
          <p:cNvPr id="1024004" name="Text Box 4"/>
          <p:cNvSpPr txBox="1">
            <a:spLocks noChangeArrowheads="1"/>
          </p:cNvSpPr>
          <p:nvPr/>
        </p:nvSpPr>
        <p:spPr bwMode="auto">
          <a:xfrm>
            <a:off x="990600" y="3349625"/>
            <a:ext cx="5305425" cy="363538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wrap="none"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/>
              <a:t>Value =                         +                         +     +</a:t>
            </a:r>
          </a:p>
        </p:txBody>
      </p:sp>
      <p:sp>
        <p:nvSpPr>
          <p:cNvPr id="1024005" name="Text Box 5"/>
          <p:cNvSpPr txBox="1">
            <a:spLocks noChangeArrowheads="1"/>
          </p:cNvSpPr>
          <p:nvPr/>
        </p:nvSpPr>
        <p:spPr bwMode="auto">
          <a:xfrm>
            <a:off x="2438400" y="3200400"/>
            <a:ext cx="1066800" cy="363538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/>
              <a:t>FCF</a:t>
            </a:r>
            <a:r>
              <a:rPr lang="en-US" b="1" baseline="-25000" dirty="0"/>
              <a:t>1</a:t>
            </a:r>
          </a:p>
        </p:txBody>
      </p:sp>
      <p:sp>
        <p:nvSpPr>
          <p:cNvPr id="1024006" name="Text Box 6"/>
          <p:cNvSpPr txBox="1">
            <a:spLocks noChangeArrowheads="1"/>
          </p:cNvSpPr>
          <p:nvPr/>
        </p:nvSpPr>
        <p:spPr bwMode="auto">
          <a:xfrm>
            <a:off x="4343400" y="3200400"/>
            <a:ext cx="1066800" cy="363538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/>
              <a:t>FCF</a:t>
            </a:r>
            <a:r>
              <a:rPr lang="en-US" b="1" baseline="-25000" dirty="0"/>
              <a:t>2</a:t>
            </a:r>
          </a:p>
        </p:txBody>
      </p:sp>
      <p:sp>
        <p:nvSpPr>
          <p:cNvPr id="1024007" name="Text Box 7"/>
          <p:cNvSpPr txBox="1">
            <a:spLocks noChangeArrowheads="1"/>
          </p:cNvSpPr>
          <p:nvPr/>
        </p:nvSpPr>
        <p:spPr bwMode="auto">
          <a:xfrm>
            <a:off x="6629400" y="3200400"/>
            <a:ext cx="1066800" cy="363538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/>
              <a:t>FCF</a:t>
            </a:r>
            <a:r>
              <a:rPr lang="en-US" b="1" baseline="-25000" dirty="0"/>
              <a:t>∞</a:t>
            </a:r>
          </a:p>
        </p:txBody>
      </p:sp>
      <p:sp>
        <p:nvSpPr>
          <p:cNvPr id="1024008" name="Text Box 8"/>
          <p:cNvSpPr txBox="1">
            <a:spLocks noChangeArrowheads="1"/>
          </p:cNvSpPr>
          <p:nvPr/>
        </p:nvSpPr>
        <p:spPr bwMode="auto">
          <a:xfrm>
            <a:off x="1981200" y="3522663"/>
            <a:ext cx="2057400" cy="363537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/>
              <a:t>(1 + WACC)</a:t>
            </a:r>
            <a:r>
              <a:rPr lang="en-US" b="1" baseline="30000" dirty="0"/>
              <a:t>1</a:t>
            </a:r>
          </a:p>
        </p:txBody>
      </p:sp>
      <p:sp>
        <p:nvSpPr>
          <p:cNvPr id="1024009" name="Text Box 9"/>
          <p:cNvSpPr txBox="1">
            <a:spLocks noChangeArrowheads="1"/>
          </p:cNvSpPr>
          <p:nvPr/>
        </p:nvSpPr>
        <p:spPr bwMode="auto">
          <a:xfrm>
            <a:off x="6172200" y="3522663"/>
            <a:ext cx="1752600" cy="363537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/>
              <a:t>(1 + WACC)</a:t>
            </a:r>
            <a:r>
              <a:rPr lang="en-US" b="1" baseline="30000" dirty="0"/>
              <a:t>∞</a:t>
            </a:r>
          </a:p>
        </p:txBody>
      </p:sp>
      <p:sp>
        <p:nvSpPr>
          <p:cNvPr id="1024010" name="Text Box 10"/>
          <p:cNvSpPr txBox="1">
            <a:spLocks noChangeArrowheads="1"/>
          </p:cNvSpPr>
          <p:nvPr/>
        </p:nvSpPr>
        <p:spPr bwMode="auto">
          <a:xfrm>
            <a:off x="3810000" y="3522663"/>
            <a:ext cx="1981200" cy="363537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/>
              <a:t>(1 + WACC)</a:t>
            </a:r>
            <a:r>
              <a:rPr lang="en-US" b="1" baseline="30000" dirty="0"/>
              <a:t>2</a:t>
            </a:r>
          </a:p>
        </p:txBody>
      </p:sp>
      <p:sp>
        <p:nvSpPr>
          <p:cNvPr id="1024011" name="Line 11"/>
          <p:cNvSpPr>
            <a:spLocks noChangeShapeType="1"/>
          </p:cNvSpPr>
          <p:nvPr/>
        </p:nvSpPr>
        <p:spPr bwMode="auto">
          <a:xfrm>
            <a:off x="2133600" y="3581400"/>
            <a:ext cx="1371600" cy="3175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lIns="90488" tIns="44450" rIns="90488" bIns="44450"/>
          <a:lstStyle/>
          <a:p>
            <a:endParaRPr lang="en-US" dirty="0"/>
          </a:p>
        </p:txBody>
      </p:sp>
      <p:sp>
        <p:nvSpPr>
          <p:cNvPr id="1024012" name="Line 12"/>
          <p:cNvSpPr>
            <a:spLocks noChangeShapeType="1"/>
          </p:cNvSpPr>
          <p:nvPr/>
        </p:nvSpPr>
        <p:spPr bwMode="auto">
          <a:xfrm>
            <a:off x="3962400" y="3581400"/>
            <a:ext cx="1371600" cy="3175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lIns="90488" tIns="44450" rIns="90488" bIns="44450"/>
          <a:lstStyle/>
          <a:p>
            <a:endParaRPr lang="en-US" dirty="0"/>
          </a:p>
        </p:txBody>
      </p:sp>
      <p:sp>
        <p:nvSpPr>
          <p:cNvPr id="1024013" name="Line 13"/>
          <p:cNvSpPr>
            <a:spLocks noChangeShapeType="1"/>
          </p:cNvSpPr>
          <p:nvPr/>
        </p:nvSpPr>
        <p:spPr bwMode="auto">
          <a:xfrm>
            <a:off x="6324600" y="3581400"/>
            <a:ext cx="1371600" cy="3175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ffectLst/>
        </p:spPr>
        <p:txBody>
          <a:bodyPr lIns="90488" tIns="44450" rIns="90488" bIns="44450"/>
          <a:lstStyle/>
          <a:p>
            <a:endParaRPr lang="en-US" dirty="0"/>
          </a:p>
        </p:txBody>
      </p:sp>
      <p:sp>
        <p:nvSpPr>
          <p:cNvPr id="1024014" name="AutoShape 14"/>
          <p:cNvSpPr>
            <a:spLocks noChangeArrowheads="1"/>
          </p:cNvSpPr>
          <p:nvPr/>
        </p:nvSpPr>
        <p:spPr bwMode="auto">
          <a:xfrm>
            <a:off x="3584575" y="2208213"/>
            <a:ext cx="1744663" cy="661987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sz="1600" b="1" dirty="0"/>
              <a:t>Free cash flow</a:t>
            </a:r>
          </a:p>
          <a:p>
            <a:pPr algn="ctr"/>
            <a:r>
              <a:rPr lang="en-US" sz="1600" b="1" dirty="0"/>
              <a:t>(FCF)</a:t>
            </a:r>
          </a:p>
        </p:txBody>
      </p:sp>
      <p:cxnSp>
        <p:nvCxnSpPr>
          <p:cNvPr id="1024015" name="AutoShape 15"/>
          <p:cNvCxnSpPr>
            <a:cxnSpLocks noChangeShapeType="1"/>
            <a:stCxn id="1024020" idx="0"/>
            <a:endCxn id="1024021" idx="2"/>
          </p:cNvCxnSpPr>
          <p:nvPr/>
        </p:nvCxnSpPr>
        <p:spPr bwMode="auto">
          <a:xfrm flipV="1">
            <a:off x="4457700" y="5291138"/>
            <a:ext cx="0" cy="180975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sp>
        <p:nvSpPr>
          <p:cNvPr id="1024016" name="AutoShape 16"/>
          <p:cNvSpPr>
            <a:spLocks noChangeArrowheads="1"/>
          </p:cNvSpPr>
          <p:nvPr/>
        </p:nvSpPr>
        <p:spPr bwMode="auto">
          <a:xfrm>
            <a:off x="627063" y="5408613"/>
            <a:ext cx="2095500" cy="392112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dirty="0"/>
              <a:t>Market interest rates</a:t>
            </a:r>
          </a:p>
        </p:txBody>
      </p:sp>
      <p:sp>
        <p:nvSpPr>
          <p:cNvPr id="1024017" name="AutoShape 17"/>
          <p:cNvSpPr>
            <a:spLocks noChangeArrowheads="1"/>
          </p:cNvSpPr>
          <p:nvPr/>
        </p:nvSpPr>
        <p:spPr bwMode="auto">
          <a:xfrm>
            <a:off x="5942013" y="5942013"/>
            <a:ext cx="1970087" cy="392112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dirty="0"/>
              <a:t>Firm’s business risk</a:t>
            </a:r>
          </a:p>
        </p:txBody>
      </p:sp>
      <p:sp>
        <p:nvSpPr>
          <p:cNvPr id="1024018" name="AutoShape 18"/>
          <p:cNvSpPr>
            <a:spLocks noChangeArrowheads="1"/>
          </p:cNvSpPr>
          <p:nvPr/>
        </p:nvSpPr>
        <p:spPr bwMode="auto">
          <a:xfrm>
            <a:off x="684213" y="5942013"/>
            <a:ext cx="2038350" cy="392112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dirty="0"/>
              <a:t>Market risk aversion</a:t>
            </a:r>
          </a:p>
        </p:txBody>
      </p:sp>
      <p:sp>
        <p:nvSpPr>
          <p:cNvPr id="1024019" name="AutoShape 19"/>
          <p:cNvSpPr>
            <a:spLocks noChangeArrowheads="1"/>
          </p:cNvSpPr>
          <p:nvPr/>
        </p:nvSpPr>
        <p:spPr bwMode="auto">
          <a:xfrm>
            <a:off x="5942013" y="5408613"/>
            <a:ext cx="2239962" cy="392112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dirty="0"/>
              <a:t>Firm’s debt/equity mix</a:t>
            </a:r>
          </a:p>
        </p:txBody>
      </p:sp>
      <p:sp>
        <p:nvSpPr>
          <p:cNvPr id="1024020" name="AutoShape 20"/>
          <p:cNvSpPr>
            <a:spLocks noChangeArrowheads="1"/>
          </p:cNvSpPr>
          <p:nvPr/>
        </p:nvSpPr>
        <p:spPr bwMode="auto">
          <a:xfrm>
            <a:off x="3695700" y="5486400"/>
            <a:ext cx="1522413" cy="798513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dirty="0"/>
              <a:t>Cost of debt</a:t>
            </a:r>
          </a:p>
          <a:p>
            <a:pPr>
              <a:spcBef>
                <a:spcPct val="50000"/>
              </a:spcBef>
            </a:pPr>
            <a:r>
              <a:rPr lang="en-US" sz="1600" dirty="0"/>
              <a:t>Cost of equity</a:t>
            </a:r>
          </a:p>
        </p:txBody>
      </p:sp>
      <p:sp>
        <p:nvSpPr>
          <p:cNvPr id="1024021" name="AutoShape 21"/>
          <p:cNvSpPr>
            <a:spLocks noChangeArrowheads="1"/>
          </p:cNvSpPr>
          <p:nvPr/>
        </p:nvSpPr>
        <p:spPr bwMode="auto">
          <a:xfrm>
            <a:off x="3378200" y="4343400"/>
            <a:ext cx="2157413" cy="933450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sz="1600" b="1" dirty="0"/>
              <a:t>Weighted average</a:t>
            </a:r>
          </a:p>
          <a:p>
            <a:pPr algn="ctr"/>
            <a:r>
              <a:rPr lang="en-US" sz="1600" b="1" dirty="0"/>
              <a:t>cost of capital</a:t>
            </a:r>
          </a:p>
          <a:p>
            <a:pPr algn="ctr"/>
            <a:r>
              <a:rPr lang="en-US" sz="1600" b="1" dirty="0"/>
              <a:t>(WACC)</a:t>
            </a:r>
          </a:p>
        </p:txBody>
      </p:sp>
      <p:cxnSp>
        <p:nvCxnSpPr>
          <p:cNvPr id="1024022" name="AutoShape 22"/>
          <p:cNvCxnSpPr>
            <a:cxnSpLocks noChangeShapeType="1"/>
            <a:stCxn id="1024019" idx="1"/>
            <a:endCxn id="1024020" idx="3"/>
          </p:cNvCxnSpPr>
          <p:nvPr/>
        </p:nvCxnSpPr>
        <p:spPr bwMode="auto">
          <a:xfrm flipH="1">
            <a:off x="5232400" y="5605463"/>
            <a:ext cx="695325" cy="280987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cxnSp>
        <p:nvCxnSpPr>
          <p:cNvPr id="1024023" name="AutoShape 23"/>
          <p:cNvCxnSpPr>
            <a:cxnSpLocks noChangeShapeType="1"/>
            <a:stCxn id="1024017" idx="1"/>
            <a:endCxn id="1024020" idx="3"/>
          </p:cNvCxnSpPr>
          <p:nvPr/>
        </p:nvCxnSpPr>
        <p:spPr bwMode="auto">
          <a:xfrm flipH="1" flipV="1">
            <a:off x="5232400" y="5886450"/>
            <a:ext cx="695325" cy="252413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cxnSp>
        <p:nvCxnSpPr>
          <p:cNvPr id="1024024" name="AutoShape 24"/>
          <p:cNvCxnSpPr>
            <a:cxnSpLocks noChangeShapeType="1"/>
            <a:stCxn id="1024016" idx="3"/>
            <a:endCxn id="1024020" idx="1"/>
          </p:cNvCxnSpPr>
          <p:nvPr/>
        </p:nvCxnSpPr>
        <p:spPr bwMode="auto">
          <a:xfrm>
            <a:off x="2736850" y="5605463"/>
            <a:ext cx="944563" cy="280987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cxnSp>
        <p:nvCxnSpPr>
          <p:cNvPr id="1024025" name="AutoShape 25"/>
          <p:cNvCxnSpPr>
            <a:cxnSpLocks noChangeShapeType="1"/>
            <a:stCxn id="1024018" idx="3"/>
            <a:endCxn id="1024020" idx="1"/>
          </p:cNvCxnSpPr>
          <p:nvPr/>
        </p:nvCxnSpPr>
        <p:spPr bwMode="auto">
          <a:xfrm flipV="1">
            <a:off x="2736850" y="5886450"/>
            <a:ext cx="944563" cy="252413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cxnSp>
        <p:nvCxnSpPr>
          <p:cNvPr id="1024026" name="AutoShape 26"/>
          <p:cNvCxnSpPr>
            <a:cxnSpLocks noChangeShapeType="1"/>
            <a:stCxn id="1024019" idx="0"/>
            <a:endCxn id="1024021" idx="3"/>
          </p:cNvCxnSpPr>
          <p:nvPr/>
        </p:nvCxnSpPr>
        <p:spPr bwMode="auto">
          <a:xfrm rot="5400000" flipH="1">
            <a:off x="6014244" y="4345781"/>
            <a:ext cx="584200" cy="1512888"/>
          </a:xfrm>
          <a:prstGeom prst="bentConnector2">
            <a:avLst/>
          </a:prstGeom>
          <a:noFill/>
          <a:ln w="28575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</p:cxnSp>
      <p:sp>
        <p:nvSpPr>
          <p:cNvPr id="1024027" name="AutoShape 27"/>
          <p:cNvSpPr>
            <a:spLocks noChangeArrowheads="1"/>
          </p:cNvSpPr>
          <p:nvPr/>
        </p:nvSpPr>
        <p:spPr bwMode="auto">
          <a:xfrm>
            <a:off x="531813" y="684213"/>
            <a:ext cx="1574800" cy="392112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dirty="0"/>
              <a:t>Sales revenues</a:t>
            </a:r>
          </a:p>
        </p:txBody>
      </p:sp>
      <p:sp>
        <p:nvSpPr>
          <p:cNvPr id="1024028" name="AutoShape 28"/>
          <p:cNvSpPr>
            <a:spLocks noChangeArrowheads="1"/>
          </p:cNvSpPr>
          <p:nvPr/>
        </p:nvSpPr>
        <p:spPr bwMode="auto">
          <a:xfrm>
            <a:off x="1979613" y="1141413"/>
            <a:ext cx="2570162" cy="392112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dirty="0"/>
              <a:t>Operating costs and taxes</a:t>
            </a:r>
          </a:p>
        </p:txBody>
      </p:sp>
      <p:sp>
        <p:nvSpPr>
          <p:cNvPr id="1024029" name="AutoShape 29"/>
          <p:cNvSpPr>
            <a:spLocks noChangeArrowheads="1"/>
          </p:cNvSpPr>
          <p:nvPr/>
        </p:nvSpPr>
        <p:spPr bwMode="auto">
          <a:xfrm>
            <a:off x="4067175" y="1606550"/>
            <a:ext cx="3951288" cy="392113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 w="2857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dirty="0"/>
              <a:t>Required investments in operating capital</a:t>
            </a:r>
          </a:p>
        </p:txBody>
      </p:sp>
      <p:sp>
        <p:nvSpPr>
          <p:cNvPr id="1024030" name="Text Box 30"/>
          <p:cNvSpPr txBox="1">
            <a:spLocks noChangeArrowheads="1"/>
          </p:cNvSpPr>
          <p:nvPr/>
        </p:nvSpPr>
        <p:spPr bwMode="auto">
          <a:xfrm>
            <a:off x="1676400" y="1160463"/>
            <a:ext cx="350838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b="1" dirty="0">
                <a:cs typeface="Tahoma" pitchFamily="34" charset="0"/>
              </a:rPr>
              <a:t>−</a:t>
            </a:r>
          </a:p>
        </p:txBody>
      </p:sp>
      <p:sp>
        <p:nvSpPr>
          <p:cNvPr id="1024031" name="Text Box 31"/>
          <p:cNvSpPr txBox="1">
            <a:spLocks noChangeArrowheads="1"/>
          </p:cNvSpPr>
          <p:nvPr/>
        </p:nvSpPr>
        <p:spPr bwMode="auto">
          <a:xfrm>
            <a:off x="3763963" y="1608138"/>
            <a:ext cx="350837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b="1" dirty="0">
                <a:cs typeface="Tahoma" pitchFamily="34" charset="0"/>
              </a:rPr>
              <a:t>−</a:t>
            </a:r>
          </a:p>
        </p:txBody>
      </p:sp>
      <p:sp>
        <p:nvSpPr>
          <p:cNvPr id="1024032" name="Text Box 32"/>
          <p:cNvSpPr txBox="1">
            <a:spLocks noChangeArrowheads="1"/>
          </p:cNvSpPr>
          <p:nvPr/>
        </p:nvSpPr>
        <p:spPr bwMode="auto">
          <a:xfrm>
            <a:off x="5334000" y="2362200"/>
            <a:ext cx="350838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600" b="1" dirty="0">
                <a:cs typeface="Tahoma" pitchFamily="34" charset="0"/>
              </a:rPr>
              <a:t>=</a:t>
            </a:r>
          </a:p>
        </p:txBody>
      </p:sp>
      <p:cxnSp>
        <p:nvCxnSpPr>
          <p:cNvPr id="1024033" name="AutoShape 33"/>
          <p:cNvCxnSpPr>
            <a:cxnSpLocks noChangeShapeType="1"/>
            <a:stCxn id="1024021" idx="0"/>
            <a:endCxn id="1024003" idx="2"/>
          </p:cNvCxnSpPr>
          <p:nvPr/>
        </p:nvCxnSpPr>
        <p:spPr bwMode="auto">
          <a:xfrm flipV="1">
            <a:off x="4457700" y="4052888"/>
            <a:ext cx="0" cy="276225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cxnSp>
        <p:nvCxnSpPr>
          <p:cNvPr id="1024034" name="AutoShape 34"/>
          <p:cNvCxnSpPr>
            <a:cxnSpLocks noChangeShapeType="1"/>
            <a:stCxn id="1024014" idx="2"/>
            <a:endCxn id="1024003" idx="0"/>
          </p:cNvCxnSpPr>
          <p:nvPr/>
        </p:nvCxnSpPr>
        <p:spPr bwMode="auto">
          <a:xfrm rot="5400000">
            <a:off x="4344987" y="2997201"/>
            <a:ext cx="225425" cy="0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sp>
        <p:nvSpPr>
          <p:cNvPr id="1024035" name="Text Box 35"/>
          <p:cNvSpPr txBox="1">
            <a:spLocks noChangeArrowheads="1"/>
          </p:cNvSpPr>
          <p:nvPr/>
        </p:nvSpPr>
        <p:spPr bwMode="auto">
          <a:xfrm>
            <a:off x="990600" y="228600"/>
            <a:ext cx="7696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 b="1" dirty="0">
                <a:solidFill>
                  <a:schemeClr val="tx2"/>
                </a:solidFill>
              </a:rPr>
              <a:t>Determinants of Intrinsic Value: The Big Picture</a:t>
            </a:r>
          </a:p>
        </p:txBody>
      </p:sp>
      <p:cxnSp>
        <p:nvCxnSpPr>
          <p:cNvPr id="1024036" name="AutoShape 36"/>
          <p:cNvCxnSpPr>
            <a:cxnSpLocks noChangeShapeType="1"/>
            <a:stCxn id="1024027" idx="2"/>
            <a:endCxn id="1024030" idx="1"/>
          </p:cNvCxnSpPr>
          <p:nvPr/>
        </p:nvCxnSpPr>
        <p:spPr bwMode="auto">
          <a:xfrm rot="16200000" flipH="1">
            <a:off x="1378744" y="1031082"/>
            <a:ext cx="238125" cy="357187"/>
          </a:xfrm>
          <a:prstGeom prst="bentConnector2">
            <a:avLst/>
          </a:prstGeom>
          <a:noFill/>
          <a:ln w="28575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</p:cxnSp>
      <p:cxnSp>
        <p:nvCxnSpPr>
          <p:cNvPr id="1024037" name="AutoShape 37"/>
          <p:cNvCxnSpPr>
            <a:cxnSpLocks noChangeShapeType="1"/>
            <a:stCxn id="1024028" idx="2"/>
            <a:endCxn id="1024031" idx="1"/>
          </p:cNvCxnSpPr>
          <p:nvPr/>
        </p:nvCxnSpPr>
        <p:spPr bwMode="auto">
          <a:xfrm rot="16200000" flipH="1">
            <a:off x="3400426" y="1412875"/>
            <a:ext cx="228600" cy="498475"/>
          </a:xfrm>
          <a:prstGeom prst="bentConnector2">
            <a:avLst/>
          </a:prstGeom>
          <a:noFill/>
          <a:ln w="28575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</p:cxnSp>
      <p:cxnSp>
        <p:nvCxnSpPr>
          <p:cNvPr id="1024038" name="AutoShape 38"/>
          <p:cNvCxnSpPr>
            <a:cxnSpLocks noChangeShapeType="1"/>
            <a:stCxn id="1024029" idx="2"/>
            <a:endCxn id="1024032" idx="3"/>
          </p:cNvCxnSpPr>
          <p:nvPr/>
        </p:nvCxnSpPr>
        <p:spPr bwMode="auto">
          <a:xfrm rot="5400000">
            <a:off x="5605463" y="2092325"/>
            <a:ext cx="517525" cy="358775"/>
          </a:xfrm>
          <a:prstGeom prst="bentConnector2">
            <a:avLst/>
          </a:prstGeom>
          <a:noFill/>
          <a:ln w="28575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</p:cxnSp>
      <p:sp>
        <p:nvSpPr>
          <p:cNvPr id="1024039" name="Text Box 39"/>
          <p:cNvSpPr txBox="1">
            <a:spLocks noChangeArrowheads="1"/>
          </p:cNvSpPr>
          <p:nvPr/>
        </p:nvSpPr>
        <p:spPr bwMode="auto">
          <a:xfrm>
            <a:off x="5638800" y="3294063"/>
            <a:ext cx="457200" cy="363537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90488" tIns="44450" rIns="90488" bIns="44450"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/>
              <a:t>...</a:t>
            </a:r>
            <a:endParaRPr lang="en-US" b="1" baseline="-25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1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/>
          <a:p>
            <a:fld id="{FF409D89-6FF1-4733-AB3B-B5946DC3710A}" type="slidenum">
              <a:rPr lang="en-US"/>
              <a:pPr/>
              <a:t>2</a:t>
            </a:fld>
            <a:endParaRPr lang="en-US" dirty="0"/>
          </a:p>
        </p:txBody>
      </p:sp>
      <p:sp>
        <p:nvSpPr>
          <p:cNvPr id="843782" name="Rectangle 6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CHAPTER </a:t>
            </a:r>
            <a:r>
              <a:rPr lang="en-US" dirty="0" smtClean="0"/>
              <a:t>1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843783" name="Rectangle 7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Overview </a:t>
            </a:r>
            <a:r>
              <a:rPr lang="en-US" dirty="0"/>
              <a:t>of Financial Management and the Financial Environment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933F0-CCFE-40DD-9BFA-A69859668130}" type="slidenum">
              <a:rPr lang="en-US"/>
              <a:pPr/>
              <a:t>20</a:t>
            </a:fld>
            <a:endParaRPr lang="en-US" dirty="0"/>
          </a:p>
        </p:txBody>
      </p:sp>
      <p:sp>
        <p:nvSpPr>
          <p:cNvPr id="976898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76899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769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Who are the providers (savers) and users (borrowers) of capital?</a:t>
            </a:r>
          </a:p>
        </p:txBody>
      </p:sp>
      <p:sp>
        <p:nvSpPr>
          <p:cNvPr id="9769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/>
              <a:t>Households: Net savers</a:t>
            </a:r>
          </a:p>
          <a:p>
            <a:pPr>
              <a:lnSpc>
                <a:spcPct val="90000"/>
              </a:lnSpc>
            </a:pPr>
            <a:r>
              <a:rPr lang="en-US" dirty="0"/>
              <a:t>Non-financial corporations: Net users (borrowers)</a:t>
            </a:r>
          </a:p>
          <a:p>
            <a:pPr>
              <a:lnSpc>
                <a:spcPct val="90000"/>
              </a:lnSpc>
            </a:pPr>
            <a:r>
              <a:rPr lang="en-US" dirty="0"/>
              <a:t>Governments: U.S. governments are net borrowers, some foreign governments are net savers</a:t>
            </a:r>
          </a:p>
          <a:p>
            <a:pPr>
              <a:lnSpc>
                <a:spcPct val="90000"/>
              </a:lnSpc>
            </a:pPr>
            <a:r>
              <a:rPr lang="en-US" dirty="0"/>
              <a:t>Financial corporations: Slightly net borrowers, but almost breakeven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Capital Allocation Process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8C77E-6624-43E3-8A4D-B9DEAF5DD629}" type="slidenum">
              <a:rPr lang="en-US" smtClean="0"/>
              <a:pPr/>
              <a:t>21</a:t>
            </a:fld>
            <a:endParaRPr lang="en-US" dirty="0"/>
          </a:p>
        </p:txBody>
      </p:sp>
      <p:sp>
        <p:nvSpPr>
          <p:cNvPr id="6" name="Flowchart: Process 5"/>
          <p:cNvSpPr/>
          <p:nvPr/>
        </p:nvSpPr>
        <p:spPr bwMode="auto">
          <a:xfrm>
            <a:off x="304800" y="2734144"/>
            <a:ext cx="1026037" cy="542455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488" tIns="44450" rIns="90488" bIns="4445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Tahoma" pitchFamily="34" charset="0"/>
              </a:rPr>
              <a:t>Business</a:t>
            </a:r>
          </a:p>
        </p:txBody>
      </p:sp>
      <p:sp>
        <p:nvSpPr>
          <p:cNvPr id="8" name="Flowchart: Process 7"/>
          <p:cNvSpPr/>
          <p:nvPr/>
        </p:nvSpPr>
        <p:spPr bwMode="auto">
          <a:xfrm>
            <a:off x="304800" y="3879667"/>
            <a:ext cx="1026037" cy="920933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488" tIns="44450" rIns="90488" bIns="4445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Tahoma" pitchFamily="34" charset="0"/>
              </a:rPr>
              <a:t>Business</a:t>
            </a:r>
          </a:p>
        </p:txBody>
      </p:sp>
      <p:sp>
        <p:nvSpPr>
          <p:cNvPr id="9" name="Flowchart: Process 8"/>
          <p:cNvSpPr/>
          <p:nvPr/>
        </p:nvSpPr>
        <p:spPr bwMode="auto">
          <a:xfrm>
            <a:off x="304800" y="5526504"/>
            <a:ext cx="1026037" cy="840691"/>
          </a:xfrm>
          <a:prstGeom prst="flowChartProcess">
            <a:avLst/>
          </a:prstGeom>
          <a:solidFill>
            <a:schemeClr val="tx2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488" tIns="44450" rIns="90488" bIns="4445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Tahoma" pitchFamily="34" charset="0"/>
              </a:rPr>
              <a:t>Business</a:t>
            </a:r>
          </a:p>
        </p:txBody>
      </p:sp>
      <p:sp>
        <p:nvSpPr>
          <p:cNvPr id="10" name="Flowchart: Process 9"/>
          <p:cNvSpPr/>
          <p:nvPr/>
        </p:nvSpPr>
        <p:spPr bwMode="auto">
          <a:xfrm>
            <a:off x="7354180" y="2660467"/>
            <a:ext cx="914400" cy="708890"/>
          </a:xfrm>
          <a:prstGeom prst="flowChartProcess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488" tIns="44450" rIns="90488" bIns="4445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latin typeface="Tahoma" pitchFamily="34" charset="0"/>
              </a:rPr>
              <a:t>Savers</a:t>
            </a:r>
          </a:p>
        </p:txBody>
      </p:sp>
      <p:sp>
        <p:nvSpPr>
          <p:cNvPr id="11" name="Flowchart: Process 10"/>
          <p:cNvSpPr/>
          <p:nvPr/>
        </p:nvSpPr>
        <p:spPr bwMode="auto">
          <a:xfrm>
            <a:off x="7354180" y="3879667"/>
            <a:ext cx="914400" cy="920933"/>
          </a:xfrm>
          <a:prstGeom prst="flowChartProcess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488" tIns="44450" rIns="90488" bIns="4445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latin typeface="Tahoma" pitchFamily="34" charset="0"/>
              </a:rPr>
              <a:t>Savers</a:t>
            </a:r>
          </a:p>
        </p:txBody>
      </p:sp>
      <p:sp>
        <p:nvSpPr>
          <p:cNvPr id="12" name="Flowchart: Process 11"/>
          <p:cNvSpPr/>
          <p:nvPr/>
        </p:nvSpPr>
        <p:spPr bwMode="auto">
          <a:xfrm>
            <a:off x="7354180" y="5526505"/>
            <a:ext cx="914400" cy="840690"/>
          </a:xfrm>
          <a:prstGeom prst="flowChartProcess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488" tIns="44450" rIns="90488" bIns="4445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accent1">
                    <a:lumMod val="50000"/>
                  </a:schemeClr>
                </a:solidFill>
                <a:effectLst/>
                <a:latin typeface="Tahoma" pitchFamily="34" charset="0"/>
              </a:rPr>
              <a:t>Savers</a:t>
            </a:r>
          </a:p>
        </p:txBody>
      </p:sp>
      <p:sp>
        <p:nvSpPr>
          <p:cNvPr id="13" name="Flowchart: Process 12"/>
          <p:cNvSpPr/>
          <p:nvPr/>
        </p:nvSpPr>
        <p:spPr bwMode="auto">
          <a:xfrm>
            <a:off x="3810000" y="3879667"/>
            <a:ext cx="1295400" cy="920933"/>
          </a:xfrm>
          <a:prstGeom prst="flowChartProcess">
            <a:avLst/>
          </a:prstGeom>
          <a:solidFill>
            <a:schemeClr val="bg2">
              <a:lumMod val="10000"/>
              <a:lumOff val="9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488" tIns="44450" rIns="90488" bIns="4445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bg2">
                    <a:lumMod val="90000"/>
                    <a:lumOff val="10000"/>
                  </a:schemeClr>
                </a:solidFill>
                <a:effectLst/>
                <a:latin typeface="Tahoma" pitchFamily="34" charset="0"/>
              </a:rPr>
              <a:t>Investment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chemeClr val="bg2">
                    <a:lumMod val="90000"/>
                    <a:lumOff val="10000"/>
                  </a:schemeClr>
                </a:solidFill>
                <a:effectLst/>
                <a:latin typeface="Tahoma" pitchFamily="34" charset="0"/>
              </a:rPr>
              <a:t> Bank</a:t>
            </a:r>
            <a:endParaRPr kumimoji="0" lang="en-US" sz="1400" b="1" i="0" u="none" strike="noStrike" cap="none" normalizeH="0" baseline="0" dirty="0" smtClean="0">
              <a:ln>
                <a:noFill/>
              </a:ln>
              <a:solidFill>
                <a:schemeClr val="bg2">
                  <a:lumMod val="90000"/>
                  <a:lumOff val="10000"/>
                </a:schemeClr>
              </a:solidFill>
              <a:effectLst/>
              <a:latin typeface="Tahoma" pitchFamily="34" charset="0"/>
            </a:endParaRPr>
          </a:p>
        </p:txBody>
      </p:sp>
      <p:sp>
        <p:nvSpPr>
          <p:cNvPr id="14" name="Flowchart: Process 13"/>
          <p:cNvSpPr/>
          <p:nvPr/>
        </p:nvSpPr>
        <p:spPr bwMode="auto">
          <a:xfrm>
            <a:off x="3762144" y="5520003"/>
            <a:ext cx="1419185" cy="847193"/>
          </a:xfrm>
          <a:prstGeom prst="flowChartProcess">
            <a:avLst/>
          </a:prstGeom>
          <a:solidFill>
            <a:schemeClr val="accent6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488" tIns="44450" rIns="90488" bIns="4445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latin typeface="Tahoma" pitchFamily="34" charset="0"/>
              </a:rPr>
              <a:t>Financial Intermediary</a:t>
            </a:r>
          </a:p>
        </p:txBody>
      </p:sp>
      <p:cxnSp>
        <p:nvCxnSpPr>
          <p:cNvPr id="16" name="Straight Arrow Connector 15"/>
          <p:cNvCxnSpPr/>
          <p:nvPr/>
        </p:nvCxnSpPr>
        <p:spPr bwMode="auto">
          <a:xfrm>
            <a:off x="1330837" y="2814356"/>
            <a:ext cx="6023343" cy="0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tx2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21" name="TextBox 20"/>
          <p:cNvSpPr txBox="1"/>
          <p:nvPr/>
        </p:nvSpPr>
        <p:spPr>
          <a:xfrm>
            <a:off x="3733800" y="2506579"/>
            <a:ext cx="206979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tx2"/>
                </a:solidFill>
              </a:rPr>
              <a:t>Business’s Securities</a:t>
            </a:r>
            <a:endParaRPr lang="en-US" sz="1400" b="1" dirty="0">
              <a:solidFill>
                <a:schemeClr val="tx2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524000" y="3811488"/>
            <a:ext cx="206979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tx2"/>
                </a:solidFill>
              </a:rPr>
              <a:t>Business’s Securities</a:t>
            </a:r>
            <a:endParaRPr lang="en-US" sz="1400" b="1" dirty="0">
              <a:solidFill>
                <a:schemeClr val="tx2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447422" y="2339624"/>
            <a:ext cx="176683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tx2"/>
                </a:solidFill>
              </a:rPr>
              <a:t>1. Direct Transfer</a:t>
            </a:r>
            <a:endParaRPr lang="en-US" sz="1400" b="1" dirty="0">
              <a:solidFill>
                <a:schemeClr val="tx2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16437" y="3503711"/>
            <a:ext cx="277672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tx2"/>
                </a:solidFill>
              </a:rPr>
              <a:t>2. Through Investment Bank</a:t>
            </a:r>
            <a:endParaRPr lang="en-US" sz="1400" b="1" dirty="0">
              <a:solidFill>
                <a:schemeClr val="tx2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16437" y="5145505"/>
            <a:ext cx="327685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tx2"/>
                </a:solidFill>
              </a:rPr>
              <a:t>3. Through Financial Intermediary</a:t>
            </a:r>
            <a:endParaRPr lang="en-US" sz="1400" b="1" dirty="0">
              <a:solidFill>
                <a:schemeClr val="tx2"/>
              </a:solidFill>
            </a:endParaRPr>
          </a:p>
        </p:txBody>
      </p:sp>
      <p:cxnSp>
        <p:nvCxnSpPr>
          <p:cNvPr id="32" name="Straight Arrow Connector 31"/>
          <p:cNvCxnSpPr/>
          <p:nvPr/>
        </p:nvCxnSpPr>
        <p:spPr bwMode="auto">
          <a:xfrm flipH="1" flipV="1">
            <a:off x="1330839" y="3209908"/>
            <a:ext cx="6023341" cy="8021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accent1">
                <a:lumMod val="75000"/>
              </a:schemeClr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33" name="TextBox 32"/>
          <p:cNvSpPr txBox="1"/>
          <p:nvPr/>
        </p:nvSpPr>
        <p:spPr>
          <a:xfrm>
            <a:off x="4089491" y="2910152"/>
            <a:ext cx="81945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</a:rPr>
              <a:t>Dollars</a:t>
            </a:r>
            <a:endParaRPr lang="en-US" sz="1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cxnSp>
        <p:nvCxnSpPr>
          <p:cNvPr id="34" name="Straight Arrow Connector 33"/>
          <p:cNvCxnSpPr/>
          <p:nvPr/>
        </p:nvCxnSpPr>
        <p:spPr bwMode="auto">
          <a:xfrm>
            <a:off x="1330837" y="4114800"/>
            <a:ext cx="2479163" cy="4465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tx2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42" name="TextBox 41"/>
          <p:cNvSpPr txBox="1"/>
          <p:nvPr/>
        </p:nvSpPr>
        <p:spPr>
          <a:xfrm>
            <a:off x="5133474" y="3811488"/>
            <a:ext cx="206979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tx2"/>
                </a:solidFill>
              </a:rPr>
              <a:t>Business’s Securities</a:t>
            </a:r>
            <a:endParaRPr lang="en-US" sz="1400" b="1" dirty="0">
              <a:solidFill>
                <a:schemeClr val="tx2"/>
              </a:solidFill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2054866" y="4333599"/>
            <a:ext cx="81945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</a:rPr>
              <a:t>Dollars</a:t>
            </a:r>
            <a:endParaRPr lang="en-US" sz="1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5803597" y="4333598"/>
            <a:ext cx="81945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</a:rPr>
              <a:t>Dollars</a:t>
            </a:r>
            <a:endParaRPr lang="en-US" sz="1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2090961" y="5948855"/>
            <a:ext cx="81945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</a:rPr>
              <a:t>Dollars</a:t>
            </a:r>
            <a:endParaRPr lang="en-US" sz="1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5762655" y="5948855"/>
            <a:ext cx="81945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</a:rPr>
              <a:t>Dollars</a:t>
            </a:r>
            <a:endParaRPr lang="en-US" sz="1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cxnSp>
        <p:nvCxnSpPr>
          <p:cNvPr id="49" name="Straight Arrow Connector 48"/>
          <p:cNvCxnSpPr/>
          <p:nvPr/>
        </p:nvCxnSpPr>
        <p:spPr bwMode="auto">
          <a:xfrm flipH="1">
            <a:off x="1330838" y="4641376"/>
            <a:ext cx="2479162" cy="0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accent1">
                <a:lumMod val="75000"/>
              </a:schemeClr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53" name="Straight Arrow Connector 52"/>
          <p:cNvCxnSpPr/>
          <p:nvPr/>
        </p:nvCxnSpPr>
        <p:spPr bwMode="auto">
          <a:xfrm flipH="1">
            <a:off x="1330839" y="6219809"/>
            <a:ext cx="2431305" cy="0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accent1">
                <a:lumMod val="75000"/>
              </a:schemeClr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54" name="Straight Arrow Connector 53"/>
          <p:cNvCxnSpPr/>
          <p:nvPr/>
        </p:nvCxnSpPr>
        <p:spPr bwMode="auto">
          <a:xfrm flipH="1">
            <a:off x="5105401" y="4641376"/>
            <a:ext cx="2248779" cy="0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accent1">
                <a:lumMod val="75000"/>
              </a:schemeClr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55" name="Straight Arrow Connector 54"/>
          <p:cNvCxnSpPr/>
          <p:nvPr/>
        </p:nvCxnSpPr>
        <p:spPr bwMode="auto">
          <a:xfrm flipH="1">
            <a:off x="5181330" y="6214279"/>
            <a:ext cx="2172850" cy="5530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accent1">
                <a:lumMod val="75000"/>
              </a:schemeClr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58" name="Straight Arrow Connector 57"/>
          <p:cNvCxnSpPr/>
          <p:nvPr/>
        </p:nvCxnSpPr>
        <p:spPr bwMode="auto">
          <a:xfrm>
            <a:off x="5109776" y="4110335"/>
            <a:ext cx="2264291" cy="4465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tx2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63" name="Straight Arrow Connector 62"/>
          <p:cNvCxnSpPr/>
          <p:nvPr/>
        </p:nvCxnSpPr>
        <p:spPr bwMode="auto">
          <a:xfrm flipV="1">
            <a:off x="3810000" y="4110335"/>
            <a:ext cx="1323474" cy="4465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tx2"/>
            </a:solidFill>
            <a:prstDash val="sysDash"/>
            <a:round/>
            <a:headEnd type="none" w="med" len="med"/>
            <a:tailEnd type="arrow"/>
          </a:ln>
          <a:effectLst/>
        </p:spPr>
      </p:cxnSp>
      <p:cxnSp>
        <p:nvCxnSpPr>
          <p:cNvPr id="65" name="Straight Arrow Connector 64"/>
          <p:cNvCxnSpPr/>
          <p:nvPr/>
        </p:nvCxnSpPr>
        <p:spPr bwMode="auto">
          <a:xfrm flipH="1">
            <a:off x="3810000" y="4646584"/>
            <a:ext cx="1323475" cy="0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accent1">
                <a:lumMod val="75000"/>
              </a:schemeClr>
            </a:solidFill>
            <a:prstDash val="sysDash"/>
            <a:round/>
            <a:headEnd type="none" w="med" len="med"/>
            <a:tailEnd type="arrow"/>
          </a:ln>
          <a:effectLst/>
        </p:spPr>
      </p:cxnSp>
      <p:cxnSp>
        <p:nvCxnSpPr>
          <p:cNvPr id="161" name="Straight Arrow Connector 160"/>
          <p:cNvCxnSpPr/>
          <p:nvPr/>
        </p:nvCxnSpPr>
        <p:spPr bwMode="auto">
          <a:xfrm>
            <a:off x="1346881" y="5715000"/>
            <a:ext cx="2386919" cy="4465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tx2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163" name="Straight Arrow Connector 162"/>
          <p:cNvCxnSpPr/>
          <p:nvPr/>
        </p:nvCxnSpPr>
        <p:spPr bwMode="auto">
          <a:xfrm>
            <a:off x="5181330" y="5710535"/>
            <a:ext cx="2192737" cy="0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accent6">
                <a:lumMod val="50000"/>
              </a:schemeClr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166" name="TextBox 165"/>
          <p:cNvSpPr txBox="1"/>
          <p:nvPr/>
        </p:nvSpPr>
        <p:spPr>
          <a:xfrm>
            <a:off x="1465789" y="5453282"/>
            <a:ext cx="206979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>
                <a:solidFill>
                  <a:schemeClr val="tx2"/>
                </a:solidFill>
              </a:rPr>
              <a:t>Business’s Securities</a:t>
            </a:r>
            <a:endParaRPr lang="en-US" sz="1400" b="1" dirty="0">
              <a:solidFill>
                <a:schemeClr val="tx2"/>
              </a:solidFill>
            </a:endParaRPr>
          </a:p>
        </p:txBody>
      </p:sp>
      <p:sp>
        <p:nvSpPr>
          <p:cNvPr id="167" name="TextBox 166"/>
          <p:cNvSpPr txBox="1"/>
          <p:nvPr/>
        </p:nvSpPr>
        <p:spPr>
          <a:xfrm>
            <a:off x="5479533" y="5237839"/>
            <a:ext cx="1524776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en-US" sz="1400" b="1" dirty="0" smtClean="0">
                <a:solidFill>
                  <a:schemeClr val="accent6">
                    <a:lumMod val="50000"/>
                  </a:schemeClr>
                </a:solidFill>
              </a:rPr>
              <a:t>Intermediary’s</a:t>
            </a:r>
          </a:p>
          <a:p>
            <a:pPr algn="ctr"/>
            <a:r>
              <a:rPr lang="en-US" sz="1400" b="1" dirty="0" smtClean="0">
                <a:solidFill>
                  <a:schemeClr val="accent6">
                    <a:lumMod val="50000"/>
                  </a:schemeClr>
                </a:solidFill>
              </a:rPr>
              <a:t>Securities</a:t>
            </a:r>
            <a:endParaRPr lang="en-US" sz="1400" b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000188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42466-D721-4E91-A5C2-C02CE196653D}" type="slidenum">
              <a:rPr lang="en-US"/>
              <a:pPr/>
              <a:t>22</a:t>
            </a:fld>
            <a:endParaRPr lang="en-US" dirty="0"/>
          </a:p>
        </p:txBody>
      </p:sp>
      <p:sp>
        <p:nvSpPr>
          <p:cNvPr id="977922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77923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7792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Transfer of Capital from Savers to Borrowers</a:t>
            </a:r>
          </a:p>
        </p:txBody>
      </p:sp>
      <p:sp>
        <p:nvSpPr>
          <p:cNvPr id="977925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400" dirty="0"/>
              <a:t>Direct transfer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Example: A corporation issues commercial paper to an insurance company. </a:t>
            </a:r>
          </a:p>
          <a:p>
            <a:pPr>
              <a:lnSpc>
                <a:spcPct val="90000"/>
              </a:lnSpc>
            </a:pPr>
            <a:r>
              <a:rPr lang="en-US" sz="2400" dirty="0"/>
              <a:t>Through an investment banking house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 Example: In an IPO, seasoned equity offering, or debt placement, company sells security to investment banking house, which then sells security to investor.</a:t>
            </a:r>
          </a:p>
          <a:p>
            <a:pPr>
              <a:lnSpc>
                <a:spcPct val="90000"/>
              </a:lnSpc>
            </a:pPr>
            <a:r>
              <a:rPr lang="en-US" sz="2400" dirty="0"/>
              <a:t>Through a financial intermediary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Example: An individual deposits money in bank and gets certificate of deposit, bank makes commercial loan to a company (bank gets note from company).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EF8A7F-969E-4FF8-A50B-8A1BB33ADFDA}" type="slidenum">
              <a:rPr lang="en-US"/>
              <a:pPr/>
              <a:t>23</a:t>
            </a:fld>
            <a:endParaRPr lang="en-US" dirty="0"/>
          </a:p>
        </p:txBody>
      </p:sp>
      <p:sp>
        <p:nvSpPr>
          <p:cNvPr id="986114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6115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611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Cost of Money</a:t>
            </a:r>
          </a:p>
        </p:txBody>
      </p:sp>
      <p:sp>
        <p:nvSpPr>
          <p:cNvPr id="986117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What do we call the price, or cost, of debt capital?</a:t>
            </a:r>
          </a:p>
          <a:p>
            <a:pPr lvl="1"/>
            <a:r>
              <a:rPr lang="en-US" dirty="0"/>
              <a:t>The interest rate</a:t>
            </a:r>
          </a:p>
          <a:p>
            <a:r>
              <a:rPr lang="en-US" dirty="0"/>
              <a:t>What do we call the price, or cost, of equity capital?</a:t>
            </a:r>
          </a:p>
          <a:p>
            <a:pPr lvl="1"/>
            <a:r>
              <a:rPr lang="en-US" dirty="0"/>
              <a:t>Cost of equity = Required return = dividend yield + capital gain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58C96-BFE0-479D-BC77-5F7B94E3B59B}" type="slidenum">
              <a:rPr lang="en-US"/>
              <a:pPr/>
              <a:t>24</a:t>
            </a:fld>
            <a:endParaRPr lang="en-US" dirty="0"/>
          </a:p>
        </p:txBody>
      </p:sp>
      <p:sp>
        <p:nvSpPr>
          <p:cNvPr id="982018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2019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202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four factors affect the cost of money?</a:t>
            </a:r>
          </a:p>
        </p:txBody>
      </p:sp>
      <p:sp>
        <p:nvSpPr>
          <p:cNvPr id="98202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Production opportunities</a:t>
            </a:r>
          </a:p>
          <a:p>
            <a:r>
              <a:rPr lang="en-US" dirty="0"/>
              <a:t>Time preferences for consumption</a:t>
            </a:r>
          </a:p>
          <a:p>
            <a:r>
              <a:rPr lang="en-US" dirty="0"/>
              <a:t>Risk</a:t>
            </a:r>
          </a:p>
          <a:p>
            <a:r>
              <a:rPr lang="en-US" dirty="0"/>
              <a:t>Expected inflation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07F5C2-E202-49F4-AA9E-608159DDC4A9}" type="slidenum">
              <a:rPr lang="en-US"/>
              <a:pPr/>
              <a:t>25</a:t>
            </a:fld>
            <a:endParaRPr lang="en-US" dirty="0"/>
          </a:p>
        </p:txBody>
      </p:sp>
      <p:sp>
        <p:nvSpPr>
          <p:cNvPr id="983042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3043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30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economic conditions affect the cost of money?</a:t>
            </a:r>
            <a:endParaRPr lang="en-US" sz="4000" dirty="0"/>
          </a:p>
        </p:txBody>
      </p:sp>
      <p:sp>
        <p:nvSpPr>
          <p:cNvPr id="983045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 dirty="0"/>
              <a:t>Federal Reserve policies</a:t>
            </a:r>
          </a:p>
          <a:p>
            <a:r>
              <a:rPr lang="en-US" sz="2800" dirty="0"/>
              <a:t>Budget deficits/surpluses</a:t>
            </a:r>
          </a:p>
          <a:p>
            <a:r>
              <a:rPr lang="en-US" sz="2800" dirty="0"/>
              <a:t>Level of business activity (recession or boom)</a:t>
            </a:r>
          </a:p>
          <a:p>
            <a:r>
              <a:rPr lang="en-US" sz="2800" dirty="0"/>
              <a:t>International trade deficits/surpluses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B5BEFE-32EC-4E12-A356-6B9636D2C64C}" type="slidenum">
              <a:rPr lang="en-US"/>
              <a:pPr/>
              <a:t>26</a:t>
            </a:fld>
            <a:endParaRPr lang="en-US" dirty="0"/>
          </a:p>
        </p:txBody>
      </p:sp>
      <p:sp>
        <p:nvSpPr>
          <p:cNvPr id="985090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5091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509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international conditions affect the cost of money?</a:t>
            </a:r>
            <a:endParaRPr lang="en-US" sz="4000" dirty="0"/>
          </a:p>
        </p:txBody>
      </p:sp>
      <p:sp>
        <p:nvSpPr>
          <p:cNvPr id="98509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 dirty="0"/>
              <a:t>Country risk. Depends on the country’s economic, political, and social environment.</a:t>
            </a:r>
          </a:p>
          <a:p>
            <a:r>
              <a:rPr lang="en-US" sz="2800" dirty="0"/>
              <a:t>Exchange rate risk.  Non-dollar denominated investment’s value depends on what happens to exchange rate.  Exchange rates affected by:</a:t>
            </a:r>
          </a:p>
          <a:p>
            <a:pPr lvl="1"/>
            <a:r>
              <a:rPr lang="en-US" sz="2400" dirty="0"/>
              <a:t>International trade deficits/surpluses</a:t>
            </a:r>
          </a:p>
          <a:p>
            <a:pPr lvl="1"/>
            <a:r>
              <a:rPr lang="en-US" sz="2400" dirty="0"/>
              <a:t>Relative inflation and interest rates</a:t>
            </a:r>
          </a:p>
          <a:p>
            <a:pPr lvl="1"/>
            <a:r>
              <a:rPr lang="en-US" sz="2400" dirty="0"/>
              <a:t>Country risk</a:t>
            </a:r>
          </a:p>
          <a:p>
            <a:pPr lvl="1"/>
            <a:endParaRPr lang="en-US" sz="24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BDF87E-98F5-4F7C-B14E-68BD47487018}" type="slidenum">
              <a:rPr lang="en-US"/>
              <a:pPr/>
              <a:t>27</a:t>
            </a:fld>
            <a:endParaRPr lang="en-US" dirty="0"/>
          </a:p>
        </p:txBody>
      </p:sp>
      <p:sp>
        <p:nvSpPr>
          <p:cNvPr id="984066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4067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406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/>
              <a:t>What two factors lead to exchange</a:t>
            </a:r>
            <a:br>
              <a:rPr lang="en-US" sz="3600" dirty="0"/>
            </a:br>
            <a:r>
              <a:rPr lang="en-US" sz="3600" dirty="0"/>
              <a:t>rate fluctuations?</a:t>
            </a:r>
          </a:p>
        </p:txBody>
      </p:sp>
      <p:sp>
        <p:nvSpPr>
          <p:cNvPr id="984069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Changes in relative inflation will lead to changes in exchange rates.</a:t>
            </a:r>
          </a:p>
          <a:p>
            <a:r>
              <a:rPr lang="en-US" dirty="0"/>
              <a:t>An increase in country risk will also cause that country’s currency to fall.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5A22C6-1D8F-4ABF-8D42-419288810EC4}" type="slidenum">
              <a:rPr lang="en-US"/>
              <a:pPr/>
              <a:t>28</a:t>
            </a:fld>
            <a:endParaRPr lang="en-US" dirty="0"/>
          </a:p>
        </p:txBody>
      </p:sp>
      <p:sp>
        <p:nvSpPr>
          <p:cNvPr id="9676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Financial Securities</a:t>
            </a:r>
          </a:p>
        </p:txBody>
      </p:sp>
      <p:graphicFrame>
        <p:nvGraphicFramePr>
          <p:cNvPr id="967739" name="Group 59"/>
          <p:cNvGraphicFramePr>
            <a:graphicFrameLocks noGrp="1"/>
          </p:cNvGraphicFramePr>
          <p:nvPr>
            <p:ph idx="1"/>
          </p:nvPr>
        </p:nvGraphicFramePr>
        <p:xfrm>
          <a:off x="1182688" y="2017713"/>
          <a:ext cx="7046912" cy="3352800"/>
        </p:xfrm>
        <a:graphic>
          <a:graphicData uri="http://schemas.openxmlformats.org/drawingml/2006/table">
            <a:tbl>
              <a:tblPr/>
              <a:tblGrid>
                <a:gridCol w="1179512"/>
                <a:gridCol w="2209800"/>
                <a:gridCol w="1981200"/>
                <a:gridCol w="1676400"/>
              </a:tblGrid>
              <a:tr h="1117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90488" marR="90488" marT="44450" marB="4445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Debt</a:t>
                      </a:r>
                    </a:p>
                  </a:txBody>
                  <a:tcPr marL="90488" marR="90488" marT="44450" marB="4445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Equity</a:t>
                      </a:r>
                    </a:p>
                  </a:txBody>
                  <a:tcPr marL="90488" marR="90488" marT="44450" marB="4445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Derivatives</a:t>
                      </a:r>
                    </a:p>
                  </a:txBody>
                  <a:tcPr marL="90488" marR="90488" marT="44450" marB="4445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176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Money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Market</a:t>
                      </a:r>
                    </a:p>
                  </a:txBody>
                  <a:tcPr marL="90488" marR="90488" marT="44450" marB="4445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T-Bills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CD’s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Eurodollars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Fed Funds</a:t>
                      </a:r>
                    </a:p>
                  </a:txBody>
                  <a:tcPr marL="90488" marR="90488" marT="44450" marB="4445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90488" marR="90488" marT="44450" marB="4445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Options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Futures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Forward contract</a:t>
                      </a:r>
                    </a:p>
                  </a:txBody>
                  <a:tcPr marL="90488" marR="90488" marT="44450" marB="4445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176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Capital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Market</a:t>
                      </a:r>
                    </a:p>
                  </a:txBody>
                  <a:tcPr marL="90488" marR="90488" marT="44450" marB="4445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5000"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T-Bonds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5000"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Agency bonds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5000"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Municipals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7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65000"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Corporate bonds</a:t>
                      </a:r>
                    </a:p>
                  </a:txBody>
                  <a:tcPr marL="90488" marR="90488" marT="44450" marB="4445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12713" marR="0" lvl="0" indent="-112713" algn="l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Common           stock</a:t>
                      </a:r>
                    </a:p>
                    <a:p>
                      <a:pPr marL="112713" marR="0" lvl="0" indent="-112713" algn="l" defTabSz="914400" rtl="0" eaLnBrk="1" fontAlgn="base" latinLnBrk="0" hangingPunct="1">
                        <a:lnSpc>
                          <a:spcPct val="8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Preferred stock</a:t>
                      </a:r>
                    </a:p>
                  </a:txBody>
                  <a:tcPr marL="90488" marR="90488" marT="44450" marB="4445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LEAPS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Swaps</a:t>
                      </a:r>
                    </a:p>
                  </a:txBody>
                  <a:tcPr marL="90488" marR="90488" marT="44450" marB="4445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CDD14-D048-4C24-A18E-042E48CFF342}" type="slidenum">
              <a:rPr lang="en-US"/>
              <a:pPr/>
              <a:t>29</a:t>
            </a:fld>
            <a:endParaRPr lang="en-US" dirty="0"/>
          </a:p>
        </p:txBody>
      </p:sp>
      <p:sp>
        <p:nvSpPr>
          <p:cNvPr id="101530" name="Rectangle 15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Typical Rates of Return</a:t>
            </a:r>
          </a:p>
        </p:txBody>
      </p:sp>
      <p:graphicFrame>
        <p:nvGraphicFramePr>
          <p:cNvPr id="101536" name="Group 160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828113469"/>
              </p:ext>
            </p:extLst>
          </p:nvPr>
        </p:nvGraphicFramePr>
        <p:xfrm>
          <a:off x="1182688" y="2017713"/>
          <a:ext cx="7772400" cy="4096705"/>
        </p:xfrm>
        <a:graphic>
          <a:graphicData uri="http://schemas.openxmlformats.org/drawingml/2006/table">
            <a:tbl>
              <a:tblPr/>
              <a:tblGrid>
                <a:gridCol w="4316412"/>
                <a:gridCol w="3455988"/>
              </a:tblGrid>
              <a:tr h="4556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sng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Instrument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sng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Rate </a:t>
                      </a:r>
                      <a:r>
                        <a:rPr kumimoji="0" lang="en-US" sz="2000" b="0" i="0" u="sng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(July 2013)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4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U.S. T-bills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   0.11%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56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Commercial paper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0.12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4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Negotiable CDs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0.26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56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Eurodollar deposits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0.20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4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Commercial loans: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5613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Tied to prime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3.25 +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4025">
                <a:tc>
                  <a:txBody>
                    <a:bodyPr/>
                    <a:lstStyle/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 or LIBOR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0.27 +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561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01380" name="Text Box 4"/>
          <p:cNvSpPr txBox="1">
            <a:spLocks noChangeArrowheads="1"/>
          </p:cNvSpPr>
          <p:nvPr/>
        </p:nvSpPr>
        <p:spPr bwMode="auto">
          <a:xfrm>
            <a:off x="7924800" y="5867400"/>
            <a:ext cx="121920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>
                <a:latin typeface="Times New Roman" pitchFamily="18" charset="0"/>
              </a:rPr>
              <a:t>(More . .)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57E411-49D6-4155-B37A-B8E41F6B54AC}" type="slidenum">
              <a:rPr lang="en-US"/>
              <a:pPr/>
              <a:t>3</a:t>
            </a:fld>
            <a:endParaRPr lang="en-US" dirty="0"/>
          </a:p>
        </p:txBody>
      </p:sp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105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Topics in Chapter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/>
              <a:t>Forms of business organization</a:t>
            </a:r>
          </a:p>
          <a:p>
            <a:pPr>
              <a:lnSpc>
                <a:spcPct val="90000"/>
              </a:lnSpc>
            </a:pPr>
            <a:r>
              <a:rPr lang="en-US" dirty="0"/>
              <a:t>Objective of the firm: Maximize wealth</a:t>
            </a:r>
          </a:p>
          <a:p>
            <a:pPr>
              <a:lnSpc>
                <a:spcPct val="90000"/>
              </a:lnSpc>
            </a:pPr>
            <a:r>
              <a:rPr lang="en-US" dirty="0"/>
              <a:t>Determinants of fundamental value</a:t>
            </a:r>
          </a:p>
          <a:p>
            <a:pPr>
              <a:lnSpc>
                <a:spcPct val="90000"/>
              </a:lnSpc>
            </a:pPr>
            <a:r>
              <a:rPr lang="en-US" dirty="0"/>
              <a:t>Financial securities, markets and institutions</a:t>
            </a:r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6959C-E82A-4153-9CBB-55C2436AE60E}" type="slidenum">
              <a:rPr lang="en-US"/>
              <a:pPr/>
              <a:t>30</a:t>
            </a:fld>
            <a:endParaRPr lang="en-US" dirty="0"/>
          </a:p>
        </p:txBody>
      </p:sp>
      <p:sp>
        <p:nvSpPr>
          <p:cNvPr id="5877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Typical Rates (Continued)</a:t>
            </a:r>
          </a:p>
        </p:txBody>
      </p:sp>
      <p:graphicFrame>
        <p:nvGraphicFramePr>
          <p:cNvPr id="587779" name="Group 3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912293653"/>
              </p:ext>
            </p:extLst>
          </p:nvPr>
        </p:nvGraphicFramePr>
        <p:xfrm>
          <a:off x="1182688" y="2017713"/>
          <a:ext cx="7772400" cy="3773488"/>
        </p:xfrm>
        <a:graphic>
          <a:graphicData uri="http://schemas.openxmlformats.org/drawingml/2006/table">
            <a:tbl>
              <a:tblPr/>
              <a:tblGrid>
                <a:gridCol w="5057775"/>
                <a:gridCol w="2714625"/>
              </a:tblGrid>
              <a:tr h="5778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sng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Instrument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sng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Rate </a:t>
                      </a:r>
                      <a:r>
                        <a:rPr kumimoji="0" lang="en-US" sz="2000" b="0" i="0" u="sng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(July 2013)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U.S. T-notes and T-bonds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    3.40%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Mortgages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 4.50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02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Municipal bonds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 4.08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Corporate (AAA) bonds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 4.37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18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Preferred stocks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6% to 9%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Common stocks (expected)</a:t>
                      </a:r>
                    </a:p>
                  </a:txBody>
                  <a:tcPr marL="90488" marR="90488" marT="44450" marB="44450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9% to 15%</a:t>
                      </a:r>
                    </a:p>
                  </a:txBody>
                  <a:tcPr marL="90488" marR="90488" marT="44450" marB="44450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1D29FB-38C9-4C2A-A88C-196112108C1A}" type="slidenum">
              <a:rPr lang="en-US"/>
              <a:pPr/>
              <a:t>31</a:t>
            </a:fld>
            <a:endParaRPr lang="en-US" dirty="0"/>
          </a:p>
        </p:txBody>
      </p:sp>
      <p:sp>
        <p:nvSpPr>
          <p:cNvPr id="106498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6499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6503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are some financial institutions?</a:t>
            </a:r>
          </a:p>
        </p:txBody>
      </p:sp>
      <p:sp>
        <p:nvSpPr>
          <p:cNvPr id="106504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Commercial banks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Investment banks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Savings &amp; Loans, mutual savings banks, and credit unions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Life insurance companies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Mutual funds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Exchanged Traded Funds (ETFs)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Pension funds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Hedge funds and private equity funds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A3563-FE3F-46CB-9C06-09CE7024DF83}" type="slidenum">
              <a:rPr lang="en-US"/>
              <a:pPr/>
              <a:t>32</a:t>
            </a:fld>
            <a:endParaRPr lang="en-US" dirty="0"/>
          </a:p>
        </p:txBody>
      </p:sp>
      <p:sp>
        <p:nvSpPr>
          <p:cNvPr id="9932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Home Mortgages Before S&amp;Ls</a:t>
            </a:r>
          </a:p>
        </p:txBody>
      </p:sp>
      <p:sp>
        <p:nvSpPr>
          <p:cNvPr id="9932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1752600"/>
            <a:ext cx="7772400" cy="4114800"/>
          </a:xfrm>
        </p:spPr>
        <p:txBody>
          <a:bodyPr/>
          <a:lstStyle/>
          <a:p>
            <a:r>
              <a:rPr lang="en-US" dirty="0"/>
              <a:t>The problems if an individual investor tried to lend money to an aspiring homeowner:</a:t>
            </a:r>
          </a:p>
          <a:p>
            <a:pPr lvl="1"/>
            <a:r>
              <a:rPr lang="en-US" sz="2700" dirty="0"/>
              <a:t>Individual investor might not have enough money to fund an entire home</a:t>
            </a:r>
          </a:p>
          <a:p>
            <a:pPr lvl="1"/>
            <a:r>
              <a:rPr lang="en-US" sz="2700" dirty="0"/>
              <a:t>Individual investor might not be in a good position to evaluate the risk of the potential homeowner</a:t>
            </a:r>
          </a:p>
          <a:p>
            <a:pPr lvl="1"/>
            <a:r>
              <a:rPr lang="en-US" sz="2700" dirty="0"/>
              <a:t>Individual investor might have difficulty collecting mortgage payments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01A4FF-6C4C-46F6-8D04-1FBF716CF4D6}" type="slidenum">
              <a:rPr lang="en-US"/>
              <a:pPr/>
              <a:t>33</a:t>
            </a:fld>
            <a:endParaRPr lang="en-US" dirty="0"/>
          </a:p>
        </p:txBody>
      </p:sp>
      <p:sp>
        <p:nvSpPr>
          <p:cNvPr id="9943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S&amp;Ls Before Securitization</a:t>
            </a:r>
          </a:p>
        </p:txBody>
      </p:sp>
      <p:sp>
        <p:nvSpPr>
          <p:cNvPr id="9943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Savings and loan associations (S&amp;Ls) solved the problems faced by individual investors</a:t>
            </a:r>
          </a:p>
          <a:p>
            <a:pPr lvl="1"/>
            <a:r>
              <a:rPr lang="en-US" dirty="0"/>
              <a:t>S&amp;Ls pooled deposits from many investors</a:t>
            </a:r>
          </a:p>
          <a:p>
            <a:pPr lvl="1"/>
            <a:r>
              <a:rPr lang="en-US" dirty="0"/>
              <a:t>S&amp;Ls developed expertise in evaluating the risk of borrowers</a:t>
            </a:r>
          </a:p>
          <a:p>
            <a:pPr lvl="1"/>
            <a:r>
              <a:rPr lang="en-US" dirty="0"/>
              <a:t>S&amp;Ls had legal resources to collect payments from borrowers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35FE0-1CC9-4E05-8E1E-6FFE4F2B3A4F}" type="slidenum">
              <a:rPr lang="en-US"/>
              <a:pPr/>
              <a:t>34</a:t>
            </a:fld>
            <a:endParaRPr lang="en-US" dirty="0"/>
          </a:p>
        </p:txBody>
      </p:sp>
      <p:sp>
        <p:nvSpPr>
          <p:cNvPr id="9953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Problems faced by S&amp;Ls Before Securitization</a:t>
            </a:r>
          </a:p>
        </p:txBody>
      </p:sp>
      <p:sp>
        <p:nvSpPr>
          <p:cNvPr id="9953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1905000"/>
            <a:ext cx="7772400" cy="4114800"/>
          </a:xfrm>
        </p:spPr>
        <p:txBody>
          <a:bodyPr/>
          <a:lstStyle/>
          <a:p>
            <a:r>
              <a:rPr lang="en-US" sz="2800" dirty="0"/>
              <a:t>S&amp;Ls were limited in the amount of mortgages they could fund by the amount of deposits they could raise</a:t>
            </a:r>
          </a:p>
          <a:p>
            <a:r>
              <a:rPr lang="en-US" sz="2800" dirty="0"/>
              <a:t>S&amp;Ls were raising money through short-term floating-rate deposits, but making loans in the form of long-term fixed-rate mortgages</a:t>
            </a:r>
          </a:p>
          <a:p>
            <a:r>
              <a:rPr lang="en-US" sz="2800" dirty="0"/>
              <a:t>When interest rates increased, S&amp;Ls faced crisis because they had to pay more to depositors than they collected from mortgagees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BE8FE5-3891-40DF-9A32-B1378EE6D1B6}" type="slidenum">
              <a:rPr lang="en-US"/>
              <a:pPr/>
              <a:t>35</a:t>
            </a:fld>
            <a:endParaRPr lang="en-US" dirty="0"/>
          </a:p>
        </p:txBody>
      </p:sp>
      <p:sp>
        <p:nvSpPr>
          <p:cNvPr id="9963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Taxpayers to the Rescue</a:t>
            </a:r>
          </a:p>
        </p:txBody>
      </p:sp>
      <p:sp>
        <p:nvSpPr>
          <p:cNvPr id="9963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Many S&amp;Ls went bankrupt when interest rates rose in the 1980s.</a:t>
            </a:r>
          </a:p>
          <a:p>
            <a:r>
              <a:rPr lang="en-US" dirty="0"/>
              <a:t>Because deposits are insured, taxpayers ended up paying hundreds of billions of dollars.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A6230F-B073-4A87-86FE-77E06E6C2161}" type="slidenum">
              <a:rPr lang="en-US"/>
              <a:pPr/>
              <a:t>36</a:t>
            </a:fld>
            <a:endParaRPr lang="en-US" dirty="0"/>
          </a:p>
        </p:txBody>
      </p:sp>
      <p:sp>
        <p:nvSpPr>
          <p:cNvPr id="9973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Securitization in the Home Mortgage Industry</a:t>
            </a:r>
          </a:p>
        </p:txBody>
      </p:sp>
      <p:sp>
        <p:nvSpPr>
          <p:cNvPr id="9973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After crisis in 1980s, S&amp;Ls now put their mortgages into “pools” and sell the pools to other organizations, such as Fannie Mae.  </a:t>
            </a:r>
          </a:p>
          <a:p>
            <a:r>
              <a:rPr lang="en-US" dirty="0"/>
              <a:t>After selling a pool, the S&amp;Ls have funds to make new home loans</a:t>
            </a:r>
          </a:p>
          <a:p>
            <a:r>
              <a:rPr lang="en-US" dirty="0"/>
              <a:t>Risk is shifted to Fannie Mae</a:t>
            </a:r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39026-2FC2-4A15-BA5B-BCD64B73A4DA}" type="slidenum">
              <a:rPr lang="en-US"/>
              <a:pPr/>
              <a:t>37</a:t>
            </a:fld>
            <a:endParaRPr lang="en-US" dirty="0"/>
          </a:p>
        </p:txBody>
      </p:sp>
      <p:sp>
        <p:nvSpPr>
          <p:cNvPr id="9984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Fannie Mae Shifts Risk to Its Investors</a:t>
            </a:r>
          </a:p>
        </p:txBody>
      </p:sp>
      <p:sp>
        <p:nvSpPr>
          <p:cNvPr id="9984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351712" cy="41148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400" dirty="0"/>
              <a:t>Risk hasn’t disappeared, it has been shifted to Fannie Mae.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But Fannie Mae doesn’t keep the mortgages:</a:t>
            </a:r>
          </a:p>
          <a:p>
            <a:pPr lvl="1">
              <a:lnSpc>
                <a:spcPct val="80000"/>
              </a:lnSpc>
            </a:pPr>
            <a:r>
              <a:rPr lang="en-US" sz="2000" dirty="0"/>
              <a:t>Puts mortgages in pools, sells shares of these pools to investors</a:t>
            </a:r>
          </a:p>
          <a:p>
            <a:pPr lvl="1">
              <a:lnSpc>
                <a:spcPct val="80000"/>
              </a:lnSpc>
            </a:pPr>
            <a:r>
              <a:rPr lang="en-US" sz="2000" dirty="0"/>
              <a:t>Risk is shifted to investors.</a:t>
            </a:r>
          </a:p>
          <a:p>
            <a:pPr lvl="1">
              <a:lnSpc>
                <a:spcPct val="80000"/>
              </a:lnSpc>
            </a:pPr>
            <a:r>
              <a:rPr lang="en-US" sz="2000" dirty="0"/>
              <a:t>But investors get a rate of return close to the mortgage rate, which is higher than the rate S&amp;Ls pay their depositor.</a:t>
            </a:r>
          </a:p>
          <a:p>
            <a:pPr lvl="1">
              <a:lnSpc>
                <a:spcPct val="80000"/>
              </a:lnSpc>
            </a:pPr>
            <a:r>
              <a:rPr lang="en-US" sz="2000" dirty="0"/>
              <a:t>Investors have more risk, but more return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This is called securitization, since new securities have been created based on original securities (mortgages in this example)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F9CE8-31B1-4470-888C-696A2E623CDA}" type="slidenum">
              <a:rPr lang="en-US"/>
              <a:pPr/>
              <a:t>38</a:t>
            </a:fld>
            <a:endParaRPr lang="en-US" dirty="0"/>
          </a:p>
        </p:txBody>
      </p:sp>
      <p:sp>
        <p:nvSpPr>
          <p:cNvPr id="9994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Collateralized Debt Obligations (CDOs)</a:t>
            </a:r>
          </a:p>
        </p:txBody>
      </p:sp>
      <p:sp>
        <p:nvSpPr>
          <p:cNvPr id="9994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400" dirty="0"/>
              <a:t>Fannie Mae and others, such as investment banks, can also split mortgage pools into “special” securities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Some securities might pay investors only the mortgage interest, others might pay only the mortgage principal.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Some securities might mature quickly, others might mature later.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Some securities are “senior” and get paid before other securities from the pool get paid.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Rating agencies give different </a:t>
            </a:r>
          </a:p>
          <a:p>
            <a:pPr>
              <a:lnSpc>
                <a:spcPct val="90000"/>
              </a:lnSpc>
            </a:pPr>
            <a:r>
              <a:rPr lang="en-US" sz="2400" dirty="0"/>
              <a:t>Risk of basic mortgage is parceled out to those investors who want that type of risk (and the potential return that goes with it).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50A8D-46DF-42F7-861E-355AE977A98A}" type="slidenum">
              <a:rPr lang="en-US"/>
              <a:pPr/>
              <a:t>39</a:t>
            </a:fld>
            <a:endParaRPr lang="en-US" dirty="0"/>
          </a:p>
        </p:txBody>
      </p:sp>
      <p:sp>
        <p:nvSpPr>
          <p:cNvPr id="10004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Other Assets Can be Securitized</a:t>
            </a:r>
          </a:p>
        </p:txBody>
      </p:sp>
      <p:sp>
        <p:nvSpPr>
          <p:cNvPr id="10004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Car loans</a:t>
            </a:r>
          </a:p>
          <a:p>
            <a:r>
              <a:rPr lang="en-US" dirty="0"/>
              <a:t>Student loans</a:t>
            </a:r>
          </a:p>
          <a:p>
            <a:r>
              <a:rPr lang="en-US" dirty="0"/>
              <a:t>Credit card balances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6E0D-8046-46F2-91C7-C51A384FE5E3}" type="slidenum">
              <a:rPr lang="en-US"/>
              <a:pPr/>
              <a:t>4</a:t>
            </a:fld>
            <a:endParaRPr lang="en-US" dirty="0"/>
          </a:p>
        </p:txBody>
      </p:sp>
      <p:sp>
        <p:nvSpPr>
          <p:cNvPr id="100358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Why is corporate finance important to all managers?</a:t>
            </a:r>
          </a:p>
        </p:txBody>
      </p:sp>
      <p:sp>
        <p:nvSpPr>
          <p:cNvPr id="100359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Corporate finance provides the skills managers need to:</a:t>
            </a:r>
          </a:p>
          <a:p>
            <a:pPr lvl="1"/>
            <a:r>
              <a:rPr lang="en-US" dirty="0"/>
              <a:t>Identify and select the corporate strategies and individual projects that add value to their firm.</a:t>
            </a:r>
          </a:p>
          <a:p>
            <a:pPr lvl="1"/>
            <a:r>
              <a:rPr lang="en-US" dirty="0"/>
              <a:t>Forecast the funding requirements of their company, and devise strategies for acquiring those funds.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08783-0AF0-44E7-898F-9DF8CCFF01A8}" type="slidenum">
              <a:rPr lang="en-US"/>
              <a:pPr/>
              <a:t>40</a:t>
            </a:fld>
            <a:endParaRPr lang="en-US" dirty="0"/>
          </a:p>
        </p:txBody>
      </p:sp>
      <p:sp>
        <p:nvSpPr>
          <p:cNvPr id="10035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Dark Side of Securitization</a:t>
            </a:r>
          </a:p>
        </p:txBody>
      </p:sp>
      <p:sp>
        <p:nvSpPr>
          <p:cNvPr id="10035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400" dirty="0"/>
              <a:t>Homeowners wanted better homes than they could afford.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Mortgage brokers encouraged homeowners to take mortgages even thought they would reset to payments that the borrowers might not be able to pay because the brokers got a commission for closing the deal.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Appraisers thought the real estate boom would continue and over-appraised house values, getting paid at the time of the appraisal.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Originating institutions (like Countrywide) quickly sold the mortgages to investment banks and other institutions.</a:t>
            </a:r>
          </a:p>
        </p:txBody>
      </p:sp>
      <p:sp>
        <p:nvSpPr>
          <p:cNvPr id="1003524" name="Text Box 4"/>
          <p:cNvSpPr txBox="1">
            <a:spLocks noChangeArrowheads="1"/>
          </p:cNvSpPr>
          <p:nvPr/>
        </p:nvSpPr>
        <p:spPr bwMode="auto">
          <a:xfrm>
            <a:off x="7924800" y="5867400"/>
            <a:ext cx="121920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>
                <a:latin typeface="Times New Roman" pitchFamily="18" charset="0"/>
              </a:rPr>
              <a:t>(More . .)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3BFC2-EF64-4D4D-A693-3065B3235C93}" type="slidenum">
              <a:rPr lang="en-US"/>
              <a:pPr/>
              <a:t>41</a:t>
            </a:fld>
            <a:endParaRPr lang="en-US" dirty="0"/>
          </a:p>
        </p:txBody>
      </p:sp>
      <p:sp>
        <p:nvSpPr>
          <p:cNvPr id="10014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Dark Side </a:t>
            </a:r>
            <a:r>
              <a:rPr lang="en-US" sz="3200" dirty="0"/>
              <a:t>(Continued)</a:t>
            </a:r>
          </a:p>
        </p:txBody>
      </p:sp>
      <p:sp>
        <p:nvSpPr>
          <p:cNvPr id="1001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400" dirty="0"/>
              <a:t>Investment banks created CDOs and got rating agencies to help design and then rate the new CDOs, with rating agencies making big profits despite conflicts of interest.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Financial engineers used unrealistic inputs to generate high values for the CDOs.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Investment banks sold the CDOs to investors and made big profits.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Investors bought the CDOs but either didn’t understand or care about the risk.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Some investors bought “insurance” via credit default swaps.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2EB5B-1BC9-4328-8346-E13319B25351}" type="slidenum">
              <a:rPr lang="en-US"/>
              <a:pPr/>
              <a:t>42</a:t>
            </a:fld>
            <a:endParaRPr lang="en-US" dirty="0"/>
          </a:p>
        </p:txBody>
      </p:sp>
      <p:sp>
        <p:nvSpPr>
          <p:cNvPr id="10024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Collapse</a:t>
            </a:r>
          </a:p>
        </p:txBody>
      </p:sp>
      <p:sp>
        <p:nvSpPr>
          <p:cNvPr id="10024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400" dirty="0"/>
              <a:t>When mortgages reset and borrowers defaulted, the values of CDOs plummeted.</a:t>
            </a:r>
          </a:p>
          <a:p>
            <a:pPr>
              <a:lnSpc>
                <a:spcPct val="90000"/>
              </a:lnSpc>
            </a:pPr>
            <a:r>
              <a:rPr lang="en-US" sz="2400" dirty="0"/>
              <a:t>Many of the credit default swaps failed to provide insurance because the counterparty failed.</a:t>
            </a:r>
          </a:p>
          <a:p>
            <a:pPr>
              <a:lnSpc>
                <a:spcPct val="90000"/>
              </a:lnSpc>
            </a:pPr>
            <a:r>
              <a:rPr lang="en-US" sz="2400" dirty="0"/>
              <a:t>Many originators and securitizers still owned sub-prime securities, which led to many bankruptcies, government takeovers, and fire sales, including: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New Century, Countrywide, IndyMac, Northern Rock, Fannie Mae, Freddie Mac, Bear Stearns, Lehman Brothers, and Merrill Lynch.</a:t>
            </a:r>
          </a:p>
          <a:p>
            <a:pPr>
              <a:lnSpc>
                <a:spcPct val="90000"/>
              </a:lnSpc>
            </a:pP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852E7-F197-4AA9-8E3B-2FA575E3EC43}" type="slidenum">
              <a:rPr lang="en-US"/>
              <a:pPr/>
              <a:t>5</a:t>
            </a:fld>
            <a:endParaRPr lang="en-US" dirty="0"/>
          </a:p>
        </p:txBody>
      </p:sp>
      <p:sp>
        <p:nvSpPr>
          <p:cNvPr id="86018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6019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6027" name="Rectangle 11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Business Organization from Start-up to a Major Corporation</a:t>
            </a:r>
          </a:p>
        </p:txBody>
      </p:sp>
      <p:sp>
        <p:nvSpPr>
          <p:cNvPr id="86028" name="Rectangle 1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Sole proprietorship</a:t>
            </a:r>
          </a:p>
          <a:p>
            <a:r>
              <a:rPr lang="en-US" dirty="0"/>
              <a:t>Partnership</a:t>
            </a:r>
          </a:p>
          <a:p>
            <a:r>
              <a:rPr lang="en-US" dirty="0"/>
              <a:t>Corporation</a:t>
            </a:r>
          </a:p>
        </p:txBody>
      </p:sp>
      <p:sp>
        <p:nvSpPr>
          <p:cNvPr id="86029" name="Text Box 13"/>
          <p:cNvSpPr txBox="1">
            <a:spLocks noChangeArrowheads="1"/>
          </p:cNvSpPr>
          <p:nvPr/>
        </p:nvSpPr>
        <p:spPr bwMode="auto">
          <a:xfrm>
            <a:off x="7620000" y="5867400"/>
            <a:ext cx="121920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>
                <a:latin typeface="Times New Roman" pitchFamily="18" charset="0"/>
              </a:rPr>
              <a:t>(More . .)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A18232-297C-45EA-AB0C-AC3C309FE593}" type="slidenum">
              <a:rPr lang="en-US"/>
              <a:pPr/>
              <a:t>6</a:t>
            </a:fld>
            <a:endParaRPr lang="en-US" dirty="0"/>
          </a:p>
        </p:txBody>
      </p:sp>
      <p:sp>
        <p:nvSpPr>
          <p:cNvPr id="87042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7043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704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Starting as a Proprietorship</a:t>
            </a:r>
          </a:p>
        </p:txBody>
      </p:sp>
      <p:sp>
        <p:nvSpPr>
          <p:cNvPr id="8705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/>
              <a:t>Advantages: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Ease of formation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Subject to few regulations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No corporate income taxes</a:t>
            </a:r>
          </a:p>
          <a:p>
            <a:pPr>
              <a:lnSpc>
                <a:spcPct val="90000"/>
              </a:lnSpc>
            </a:pPr>
            <a:r>
              <a:rPr lang="en-US" dirty="0"/>
              <a:t>Disadvantages: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Limited life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Unlimited liability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Difficult to raise capital to support growth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B7A18-B7D8-439E-9664-637F27716056}" type="slidenum">
              <a:rPr lang="en-US"/>
              <a:pPr/>
              <a:t>7</a:t>
            </a:fld>
            <a:endParaRPr lang="en-US" dirty="0"/>
          </a:p>
        </p:txBody>
      </p:sp>
      <p:sp>
        <p:nvSpPr>
          <p:cNvPr id="88066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8067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8073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Starting as or Growing into a Partnership</a:t>
            </a:r>
          </a:p>
        </p:txBody>
      </p:sp>
      <p:sp>
        <p:nvSpPr>
          <p:cNvPr id="88074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 partnership has roughly the same advantages and disadvantages as a sole proprietorship.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5ECEA-80E6-4B61-8976-9B485598BF1F}" type="slidenum">
              <a:rPr lang="en-US"/>
              <a:pPr/>
              <a:t>8</a:t>
            </a:fld>
            <a:endParaRPr lang="en-US" dirty="0"/>
          </a:p>
        </p:txBody>
      </p:sp>
      <p:sp>
        <p:nvSpPr>
          <p:cNvPr id="13107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Becoming a Corporation</a:t>
            </a:r>
          </a:p>
        </p:txBody>
      </p:sp>
      <p:sp>
        <p:nvSpPr>
          <p:cNvPr id="131077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 corporation is a legal entity separate from its owners and managers.</a:t>
            </a:r>
          </a:p>
          <a:p>
            <a:r>
              <a:rPr lang="en-US" dirty="0"/>
              <a:t>File papers of incorporation with state.</a:t>
            </a:r>
          </a:p>
          <a:p>
            <a:pPr lvl="1"/>
            <a:r>
              <a:rPr lang="en-US" dirty="0"/>
              <a:t>Charter</a:t>
            </a:r>
          </a:p>
          <a:p>
            <a:pPr lvl="1"/>
            <a:r>
              <a:rPr lang="en-US" dirty="0"/>
              <a:t>Bylaws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9A9C94-31B5-44E9-A0F5-F7B0537AE476}" type="slidenum">
              <a:rPr lang="en-US"/>
              <a:pPr/>
              <a:t>9</a:t>
            </a:fld>
            <a:endParaRPr lang="en-US" dirty="0"/>
          </a:p>
        </p:txBody>
      </p:sp>
      <p:sp>
        <p:nvSpPr>
          <p:cNvPr id="89090" name="Rectangle 2"/>
          <p:cNvSpPr>
            <a:spLocks noChangeArrowheads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9091" name="Rectangle 3"/>
          <p:cNvSpPr>
            <a:spLocks noChangeArrowheads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9097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Advantages and Disadvantages of a Corporation</a:t>
            </a:r>
          </a:p>
        </p:txBody>
      </p:sp>
      <p:sp>
        <p:nvSpPr>
          <p:cNvPr id="89098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/>
              <a:t>Advantages: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Unlimited life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Easy transfer of ownership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Limited liability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Ease of raising capital</a:t>
            </a:r>
          </a:p>
          <a:p>
            <a:pPr>
              <a:lnSpc>
                <a:spcPct val="90000"/>
              </a:lnSpc>
            </a:pPr>
            <a:r>
              <a:rPr lang="en-US" dirty="0"/>
              <a:t>Disadvantages: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Double taxation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Cost of set-up and report filing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0488" tIns="44450" rIns="90488" bIns="4445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0488" tIns="44450" rIns="90488" bIns="4445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220</TotalTime>
  <Pages>24</Pages>
  <Words>2057</Words>
  <Application>Microsoft Office PowerPoint</Application>
  <PresentationFormat>On-screen Show (4:3)</PresentationFormat>
  <Paragraphs>339</Paragraphs>
  <Slides>42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42</vt:i4>
      </vt:variant>
    </vt:vector>
  </HeadingPairs>
  <TitlesOfParts>
    <vt:vector size="47" baseType="lpstr">
      <vt:lpstr>Arial</vt:lpstr>
      <vt:lpstr>Tahoma</vt:lpstr>
      <vt:lpstr>Times New Roman</vt:lpstr>
      <vt:lpstr>Wingdings</vt:lpstr>
      <vt:lpstr>Blends</vt:lpstr>
      <vt:lpstr>Brigham &amp; Daves</vt:lpstr>
      <vt:lpstr>CHAPTER 1 </vt:lpstr>
      <vt:lpstr>Topics in Chapter</vt:lpstr>
      <vt:lpstr>Why is corporate finance important to all managers?</vt:lpstr>
      <vt:lpstr>Business Organization from Start-up to a Major Corporation</vt:lpstr>
      <vt:lpstr>Starting as a Proprietorship</vt:lpstr>
      <vt:lpstr>Starting as or Growing into a Partnership</vt:lpstr>
      <vt:lpstr>Becoming a Corporation</vt:lpstr>
      <vt:lpstr>Advantages and Disadvantages of a Corporation</vt:lpstr>
      <vt:lpstr>Becoming a Public Corporation and Growing Afterwards</vt:lpstr>
      <vt:lpstr>Agency Problems and Corporate Governance</vt:lpstr>
      <vt:lpstr>What should be management’s primary objective?</vt:lpstr>
      <vt:lpstr>Is maximizing stock price good for society, employees, and customers?</vt:lpstr>
      <vt:lpstr>Is maximizing stock price good? (Continued)</vt:lpstr>
      <vt:lpstr>What three aspects of cash flows affect an investment’s value?</vt:lpstr>
      <vt:lpstr>Free Cash Flows (FCF)</vt:lpstr>
      <vt:lpstr>What is the weighted average cost of capital (WACC)?  </vt:lpstr>
      <vt:lpstr>What determines a firm’s fundamental, or intrinsic, value?</vt:lpstr>
      <vt:lpstr>PowerPoint Presentation</vt:lpstr>
      <vt:lpstr>Who are the providers (savers) and users (borrowers) of capital?</vt:lpstr>
      <vt:lpstr>The Capital Allocation Process</vt:lpstr>
      <vt:lpstr>Transfer of Capital from Savers to Borrowers</vt:lpstr>
      <vt:lpstr>Cost of Money</vt:lpstr>
      <vt:lpstr>What four factors affect the cost of money?</vt:lpstr>
      <vt:lpstr>What economic conditions affect the cost of money?</vt:lpstr>
      <vt:lpstr>What international conditions affect the cost of money?</vt:lpstr>
      <vt:lpstr>What two factors lead to exchange rate fluctuations?</vt:lpstr>
      <vt:lpstr>Financial Securities</vt:lpstr>
      <vt:lpstr>Typical Rates of Return</vt:lpstr>
      <vt:lpstr>Typical Rates (Continued)</vt:lpstr>
      <vt:lpstr>What are some financial institutions?</vt:lpstr>
      <vt:lpstr>Home Mortgages Before S&amp;Ls</vt:lpstr>
      <vt:lpstr>S&amp;Ls Before Securitization</vt:lpstr>
      <vt:lpstr>Problems faced by S&amp;Ls Before Securitization</vt:lpstr>
      <vt:lpstr>Taxpayers to the Rescue</vt:lpstr>
      <vt:lpstr>Securitization in the Home Mortgage Industry</vt:lpstr>
      <vt:lpstr>Fannie Mae Shifts Risk to Its Investors</vt:lpstr>
      <vt:lpstr>Collateralized Debt Obligations (CDOs)</vt:lpstr>
      <vt:lpstr>Other Assets Can be Securitized</vt:lpstr>
      <vt:lpstr>The Dark Side of Securitization</vt:lpstr>
      <vt:lpstr>The Dark Side (Continued)</vt:lpstr>
      <vt:lpstr>The Collapse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Overview of Fin and Fin Mkts</dc:title>
  <dc:subject>Powerpoint show</dc:subject>
  <dc:creator>Mike Ehrhardt</dc:creator>
  <cp:lastModifiedBy>Daves, Phillip R</cp:lastModifiedBy>
  <cp:revision>146</cp:revision>
  <cp:lastPrinted>1998-05-18T20:21:10Z</cp:lastPrinted>
  <dcterms:created xsi:type="dcterms:W3CDTF">1997-09-17T11:48:54Z</dcterms:created>
  <dcterms:modified xsi:type="dcterms:W3CDTF">2015-01-14T15:09:35Z</dcterms:modified>
</cp:coreProperties>
</file>

<file path=docProps/thumbnail.jpeg>
</file>